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2"/>
  </p:notesMasterIdLst>
  <p:sldIdLst>
    <p:sldId id="256" r:id="rId2"/>
    <p:sldId id="949" r:id="rId3"/>
    <p:sldId id="909" r:id="rId4"/>
    <p:sldId id="352" r:id="rId5"/>
    <p:sldId id="353" r:id="rId6"/>
    <p:sldId id="857" r:id="rId7"/>
    <p:sldId id="858" r:id="rId8"/>
    <p:sldId id="859" r:id="rId9"/>
    <p:sldId id="912" r:id="rId10"/>
    <p:sldId id="906" r:id="rId11"/>
    <p:sldId id="910" r:id="rId12"/>
    <p:sldId id="911" r:id="rId13"/>
    <p:sldId id="908" r:id="rId14"/>
    <p:sldId id="913" r:id="rId15"/>
    <p:sldId id="914" r:id="rId16"/>
    <p:sldId id="915" r:id="rId17"/>
    <p:sldId id="905" r:id="rId18"/>
    <p:sldId id="869" r:id="rId19"/>
    <p:sldId id="916" r:id="rId20"/>
    <p:sldId id="917" r:id="rId21"/>
    <p:sldId id="874" r:id="rId22"/>
    <p:sldId id="875" r:id="rId23"/>
    <p:sldId id="870" r:id="rId24"/>
    <p:sldId id="879" r:id="rId25"/>
    <p:sldId id="877" r:id="rId26"/>
    <p:sldId id="878" r:id="rId27"/>
    <p:sldId id="880" r:id="rId28"/>
    <p:sldId id="881" r:id="rId29"/>
    <p:sldId id="894" r:id="rId30"/>
    <p:sldId id="900" r:id="rId31"/>
    <p:sldId id="871" r:id="rId32"/>
    <p:sldId id="895" r:id="rId33"/>
    <p:sldId id="885" r:id="rId34"/>
    <p:sldId id="886" r:id="rId35"/>
    <p:sldId id="887" r:id="rId36"/>
    <p:sldId id="888" r:id="rId37"/>
    <p:sldId id="889" r:id="rId38"/>
    <p:sldId id="890" r:id="rId39"/>
    <p:sldId id="891" r:id="rId40"/>
    <p:sldId id="892" r:id="rId41"/>
    <p:sldId id="893" r:id="rId42"/>
    <p:sldId id="872" r:id="rId43"/>
    <p:sldId id="896" r:id="rId44"/>
    <p:sldId id="897" r:id="rId45"/>
    <p:sldId id="918" r:id="rId46"/>
    <p:sldId id="898" r:id="rId47"/>
    <p:sldId id="899" r:id="rId48"/>
    <p:sldId id="901" r:id="rId49"/>
    <p:sldId id="873" r:id="rId50"/>
    <p:sldId id="902" r:id="rId51"/>
    <p:sldId id="903" r:id="rId52"/>
    <p:sldId id="904" r:id="rId53"/>
    <p:sldId id="876" r:id="rId54"/>
    <p:sldId id="853" r:id="rId55"/>
    <p:sldId id="919" r:id="rId56"/>
    <p:sldId id="920" r:id="rId57"/>
    <p:sldId id="921" r:id="rId58"/>
    <p:sldId id="922" r:id="rId59"/>
    <p:sldId id="923" r:id="rId60"/>
    <p:sldId id="929" r:id="rId61"/>
    <p:sldId id="928" r:id="rId62"/>
    <p:sldId id="924" r:id="rId63"/>
    <p:sldId id="930" r:id="rId64"/>
    <p:sldId id="931" r:id="rId65"/>
    <p:sldId id="933" r:id="rId66"/>
    <p:sldId id="932" r:id="rId67"/>
    <p:sldId id="927" r:id="rId68"/>
    <p:sldId id="936" r:id="rId69"/>
    <p:sldId id="937" r:id="rId70"/>
    <p:sldId id="938" r:id="rId71"/>
    <p:sldId id="939" r:id="rId72"/>
    <p:sldId id="940" r:id="rId73"/>
    <p:sldId id="941" r:id="rId74"/>
    <p:sldId id="942" r:id="rId75"/>
    <p:sldId id="943" r:id="rId76"/>
    <p:sldId id="945" r:id="rId77"/>
    <p:sldId id="946" r:id="rId78"/>
    <p:sldId id="947" r:id="rId79"/>
    <p:sldId id="948" r:id="rId80"/>
    <p:sldId id="262" r:id="rId8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6600"/>
    <a:srgbClr val="CC0099"/>
    <a:srgbClr val="99FF66"/>
    <a:srgbClr val="9900FF"/>
    <a:srgbClr val="990099"/>
    <a:srgbClr val="FFCCCC"/>
    <a:srgbClr val="FFCC66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2986" autoAdjust="0"/>
  </p:normalViewPr>
  <p:slideViewPr>
    <p:cSldViewPr>
      <p:cViewPr varScale="1">
        <p:scale>
          <a:sx n="67" d="100"/>
          <a:sy n="67" d="100"/>
        </p:scale>
        <p:origin x="124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66EE4-924D-4562-8F38-4A74A44B0EEE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1DB8-0055-45FB-ACC3-CA1A6A729A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83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0B264-2CF2-4D50-AF07-2E7BB274FB1F}" type="slidenum">
              <a:rPr lang="de-DE" altLang="en-US"/>
              <a:pPr/>
              <a:t>15</a:t>
            </a:fld>
            <a:endParaRPr lang="de-DE" altLang="en-US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969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393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07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4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C7366-3C37-4F87-8194-B01AC934F696}" type="slidenum">
              <a:rPr lang="de-DE" altLang="en-US"/>
              <a:pPr/>
              <a:t>44</a:t>
            </a:fld>
            <a:endParaRPr lang="de-DE" altLang="en-US"/>
          </a:p>
        </p:txBody>
      </p:sp>
      <p:sp>
        <p:nvSpPr>
          <p:cNvPr id="132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4035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216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>
              <a:latin typeface="Times New Roman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5BB6FE6B-1377-464B-BA04-BCC619D91AF2}" type="slidenum">
              <a:rPr lang="en-US" altLang="zh-TW" i="1" smtClean="0">
                <a:latin typeface="Times New Roman" pitchFamily="18" charset="0"/>
              </a:rPr>
              <a:pPr eaLnBrk="1" hangingPunct="1"/>
              <a:t>45</a:t>
            </a:fld>
            <a:endParaRPr lang="en-US" altLang="zh-TW" i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95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50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18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處裡文字是一件很複雜的事情，無法教各位處裡所有的文字，只能分享各位處裡文字個過程而已，然後處裡完文字之後還能做什麼呢</a:t>
            </a:r>
            <a:r>
              <a:rPr lang="en-US" altLang="zh-TW" dirty="0"/>
              <a:t>?</a:t>
            </a:r>
            <a:r>
              <a:rPr lang="zh-TW" altLang="en-US" dirty="0"/>
              <a:t>後面還有許多故事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54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46091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63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03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這張表</a:t>
            </a:r>
            <a:r>
              <a:rPr lang="en-US" altLang="zh-TW" dirty="0"/>
              <a:t>(</a:t>
            </a:r>
            <a:r>
              <a:rPr lang="zh-TW" altLang="en-US" dirty="0"/>
              <a:t>矩陣</a:t>
            </a:r>
            <a:r>
              <a:rPr lang="en-US" altLang="zh-TW" dirty="0"/>
              <a:t>)</a:t>
            </a:r>
            <a:r>
              <a:rPr lang="zh-TW" altLang="en-US" dirty="0"/>
              <a:t>理論上能做，但是實務上有困難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283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段落</a:t>
            </a:r>
            <a:r>
              <a:rPr lang="en-US" altLang="zh-TW" dirty="0"/>
              <a:t>paragraph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875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2073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35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2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9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z="8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6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0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B11ACE-9B10-4367-8CD9-80D0AC3AE11D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4.png"/><Relationship Id="rId4" Type="http://schemas.openxmlformats.org/officeDocument/2006/relationships/package" Target="../embeddings/Microsoft_Word_Document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7.emf"/><Relationship Id="rId3" Type="http://schemas.openxmlformats.org/officeDocument/2006/relationships/image" Target="../media/image52.jpg"/><Relationship Id="rId21" Type="http://schemas.openxmlformats.org/officeDocument/2006/relationships/image" Target="../media/image70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jp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gif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Relationship Id="rId22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ead01.com/0dAk5Dg.html#.Y16CTHZBw2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tt.cc/bb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onomist.com/special-report/2010/02/27/data-data-everywher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hbr.org/2012/10/data-scientist-the-sexiest-job-of-the-21st-century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83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slide" Target="slide45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8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3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34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tw.news.appledaily.com/international/daily/20140321/35714931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791" y="40881"/>
            <a:ext cx="7848600" cy="1927225"/>
          </a:xfrm>
        </p:spPr>
        <p:txBody>
          <a:bodyPr/>
          <a:lstStyle/>
          <a:p>
            <a:r>
              <a:rPr lang="en-US" altLang="zh-TW" sz="4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Text</a:t>
            </a:r>
            <a:r>
              <a:rPr lang="en-US" altLang="zh-TW" sz="4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 </a:t>
            </a:r>
            <a:endParaRPr lang="zh-TW" altLang="en-US" sz="4400" b="1" i="1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486600" cy="1752600"/>
          </a:xfrm>
        </p:spPr>
        <p:txBody>
          <a:bodyPr>
            <a:normAutofit/>
          </a:bodyPr>
          <a:lstStyle/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4" name="Picture 6" descr="C:\Users\LKK\AppData\Local\Microsoft\Windows\Temporary Internet Files\Content.IE5\PPGI5OYB\lgi01a2014010707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40" y="4569891"/>
            <a:ext cx="1189431" cy="22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16" y="-4048"/>
            <a:ext cx="2111584" cy="209807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50" y="3533946"/>
            <a:ext cx="1706643" cy="1035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09" y="2129608"/>
            <a:ext cx="886374" cy="7808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480" y="689573"/>
            <a:ext cx="1301827" cy="1160906"/>
          </a:xfrm>
          <a:prstGeom prst="rect">
            <a:avLst/>
          </a:prstGeom>
        </p:spPr>
      </p:pic>
      <p:pic>
        <p:nvPicPr>
          <p:cNvPr id="2050" name="Picture 2" descr="ãæå­é²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69" y="2148434"/>
            <a:ext cx="964612" cy="7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7863590" y="82593"/>
            <a:ext cx="159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????.....</a:t>
            </a:r>
            <a:endParaRPr lang="zh-TW" altLang="en-US" sz="1600" b="1" i="1" dirty="0">
              <a:solidFill>
                <a:srgbClr val="99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88841"/>
            <a:ext cx="4627198" cy="22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50" y="4433849"/>
            <a:ext cx="1189432" cy="103032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185" y="4807868"/>
            <a:ext cx="1943547" cy="10717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61706">
            <a:off x="3952568" y="5422044"/>
            <a:ext cx="453208" cy="45320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14859">
            <a:off x="1927858" y="5721219"/>
            <a:ext cx="578537" cy="48614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46740">
            <a:off x="2676827" y="5901561"/>
            <a:ext cx="963648" cy="5019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73B5FB-40BF-43FB-B92C-20CECF88D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0679" y="5938550"/>
            <a:ext cx="590240" cy="3652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20A8C3-1984-4A2A-A16D-72520B503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2086" y="6350589"/>
            <a:ext cx="1135471" cy="320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E9ACC1-92C9-4D01-B234-0279DC5E86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37751">
            <a:off x="3820622" y="4634558"/>
            <a:ext cx="660564" cy="49485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02D08C-2DFA-40AC-8070-00977C4E0F98}"/>
              </a:ext>
            </a:extLst>
          </p:cNvPr>
          <p:cNvSpPr txBox="1"/>
          <p:nvPr/>
        </p:nvSpPr>
        <p:spPr>
          <a:xfrm>
            <a:off x="6840399" y="2989436"/>
            <a:ext cx="2196096" cy="338554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600" b="1" i="1" dirty="0">
                <a:solidFill>
                  <a:srgbClr val="CC0099"/>
                </a:solidFill>
              </a:rPr>
              <a:t>English Vs. Chinese</a:t>
            </a:r>
            <a:endParaRPr lang="zh-TW" altLang="en-US" sz="1600" b="1" i="1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0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</a:t>
            </a:r>
            <a:r>
              <a:rPr 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31503" y="1556792"/>
            <a:ext cx="8712968" cy="5032375"/>
          </a:xfrm>
        </p:spPr>
        <p:txBody>
          <a:bodyPr>
            <a:noAutofit/>
          </a:bodyPr>
          <a:lstStyle/>
          <a:p>
            <a:pPr lvl="1"/>
            <a:r>
              <a:rPr lang="en-US" b="1" dirty="0"/>
              <a:t>…the discovery by computer of new, previously unknown information, by automatically </a:t>
            </a:r>
            <a:r>
              <a:rPr lang="en-US" b="1" dirty="0">
                <a:solidFill>
                  <a:srgbClr val="FF0000"/>
                </a:solidFill>
              </a:rPr>
              <a:t>extracting information </a:t>
            </a:r>
            <a:r>
              <a:rPr lang="en-US" b="1" dirty="0"/>
              <a:t>from different </a:t>
            </a:r>
            <a:r>
              <a:rPr lang="en-US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b="1" dirty="0"/>
              <a:t> resources.</a:t>
            </a:r>
          </a:p>
          <a:p>
            <a:pPr lvl="1"/>
            <a:endParaRPr lang="en-US" b="1" dirty="0"/>
          </a:p>
          <a:p>
            <a:pPr lvl="1"/>
            <a:r>
              <a:rPr lang="en-US" altLang="zh-TW" b="1" dirty="0"/>
              <a:t>First,</a:t>
            </a:r>
            <a:r>
              <a:rPr lang="zh-TW" altLang="en-US" b="1" dirty="0"/>
              <a:t>定義中強調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zh-TW" altLang="en-US" b="1" dirty="0"/>
              <a:t>這一個字</a:t>
            </a:r>
            <a:endParaRPr lang="en-US" altLang="zh-TW" b="1" dirty="0"/>
          </a:p>
          <a:p>
            <a:pPr lvl="2"/>
            <a:r>
              <a:rPr lang="zh-TW" altLang="en-US" sz="2000" b="1" dirty="0"/>
              <a:t>不只是手寫的，還包含</a:t>
            </a:r>
            <a:r>
              <a:rPr lang="en-US" altLang="zh-TW" sz="2000" b="1" dirty="0"/>
              <a:t>word 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power point…</a:t>
            </a:r>
            <a:r>
              <a:rPr lang="zh-TW" altLang="en-US" sz="2000" b="1" dirty="0"/>
              <a:t>等等軟體環境所打字打出來的內容都算是</a:t>
            </a:r>
            <a:r>
              <a:rPr lang="en-US" altLang="zh-TW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sz="2000" b="1" dirty="0"/>
              <a:t> resources </a:t>
            </a:r>
            <a:r>
              <a:rPr lang="zh-TW" altLang="en-US" sz="2000" b="1" dirty="0"/>
              <a:t>，任何被打出來的東西都算是</a:t>
            </a:r>
            <a:r>
              <a:rPr lang="en-US" altLang="zh-TW" sz="2000" b="1" dirty="0"/>
              <a:t>text</a:t>
            </a:r>
            <a:r>
              <a:rPr lang="zh-TW" altLang="en-US" sz="2000" b="1" dirty="0"/>
              <a:t>。</a:t>
            </a:r>
            <a:endParaRPr lang="en-US" altLang="zh-TW" sz="2000" b="1" dirty="0"/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Second,</a:t>
            </a:r>
            <a:r>
              <a:rPr lang="zh-TW" altLang="en-US" b="1" dirty="0"/>
              <a:t>再來從這些</a:t>
            </a:r>
            <a:r>
              <a:rPr lang="en-US" b="1" dirty="0"/>
              <a:t> 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中去找出之前沒有發現的資訊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information</a:t>
            </a:r>
            <a:r>
              <a:rPr lang="en-US" altLang="zh-TW" b="1" dirty="0"/>
              <a:t>)</a:t>
            </a:r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Third,</a:t>
            </a:r>
            <a:r>
              <a:rPr lang="zh-TW" altLang="en-US" b="1" dirty="0"/>
              <a:t>要能夠自動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automatically </a:t>
            </a:r>
            <a:r>
              <a:rPr lang="en-US" altLang="zh-TW" b="1" dirty="0"/>
              <a:t>)</a:t>
            </a:r>
            <a:r>
              <a:rPr lang="zh-TW" altLang="en-US" b="1" dirty="0"/>
              <a:t>找到，所以使用一些</a:t>
            </a:r>
            <a:r>
              <a:rPr lang="en-US" altLang="zh-TW" b="1" dirty="0"/>
              <a:t>Python</a:t>
            </a:r>
            <a:r>
              <a:rPr lang="zh-TW" altLang="en-US" b="1" dirty="0"/>
              <a:t>或</a:t>
            </a:r>
            <a:r>
              <a:rPr lang="en-US" altLang="zh-TW" b="1" dirty="0"/>
              <a:t>R</a:t>
            </a:r>
            <a:r>
              <a:rPr lang="zh-TW" altLang="en-US" b="1" dirty="0"/>
              <a:t>等工具去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中自動找到一些蛛絲馬跡，這就是</a:t>
            </a:r>
            <a:r>
              <a:rPr lang="en-US" altLang="zh-TW" b="1" dirty="0"/>
              <a:t>text mining</a:t>
            </a:r>
            <a:r>
              <a:rPr lang="zh-TW" altLang="en-US" b="1" dirty="0"/>
              <a:t>的精神。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65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22" name="Rectangle 6"/>
          <p:cNvSpPr>
            <a:spLocks noChangeArrowheads="1"/>
          </p:cNvSpPr>
          <p:nvPr/>
        </p:nvSpPr>
        <p:spPr bwMode="auto">
          <a:xfrm>
            <a:off x="685800" y="3657600"/>
            <a:ext cx="6400800" cy="20574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Home alone for too many hours, all week long ... screaming child, headache, tears that just won’t let themselves loose.... and now I’ve lost my wedding band. I hate this. </a:t>
            </a:r>
          </a:p>
        </p:txBody>
      </p: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04291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19" name="Text Box 3"/>
          <p:cNvSpPr txBox="1">
            <a:spLocks noChangeArrowheads="1"/>
          </p:cNvSpPr>
          <p:nvPr/>
        </p:nvSpPr>
        <p:spPr bwMode="auto">
          <a:xfrm>
            <a:off x="7168532" y="1431925"/>
            <a:ext cx="9156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Times New Roman" pitchFamily="18" charset="0"/>
              </a:rPr>
              <a:t>current</a:t>
            </a:r>
          </a:p>
          <a:p>
            <a:pPr algn="ctr"/>
            <a:r>
              <a:rPr lang="en-US" b="0" dirty="0">
                <a:latin typeface="Times New Roman" pitchFamily="18" charset="0"/>
              </a:rPr>
              <a:t> mood:</a:t>
            </a:r>
          </a:p>
          <a:p>
            <a:pPr algn="ctr"/>
            <a:r>
              <a:rPr lang="en-US" b="1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positive</a:t>
            </a:r>
          </a:p>
        </p:txBody>
      </p:sp>
      <p:pic>
        <p:nvPicPr>
          <p:cNvPr id="1340420" name="Picture 4" descr="hap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1493838"/>
            <a:ext cx="563563" cy="563562"/>
          </a:xfrm>
          <a:prstGeom prst="rect">
            <a:avLst/>
          </a:prstGeom>
          <a:noFill/>
        </p:spPr>
      </p:pic>
      <p:grpSp>
        <p:nvGrpSpPr>
          <p:cNvPr id="1340421" name="Group 5"/>
          <p:cNvGrpSpPr>
            <a:grpSpLocks/>
          </p:cNvGrpSpPr>
          <p:nvPr/>
        </p:nvGrpSpPr>
        <p:grpSpPr bwMode="auto">
          <a:xfrm>
            <a:off x="685800" y="3657600"/>
            <a:ext cx="8107363" cy="2057400"/>
            <a:chOff x="432" y="2304"/>
            <a:chExt cx="5107" cy="1296"/>
          </a:xfrm>
        </p:grpSpPr>
        <p:sp>
          <p:nvSpPr>
            <p:cNvPr id="1340422" name="Rectangle 6"/>
            <p:cNvSpPr>
              <a:spLocks noChangeArrowheads="1"/>
            </p:cNvSpPr>
            <p:nvPr/>
          </p:nvSpPr>
          <p:spPr bwMode="auto">
            <a:xfrm>
              <a:off x="432" y="2304"/>
              <a:ext cx="4032" cy="1296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b="0" i="1" dirty="0">
                  <a:latin typeface="New York" charset="0"/>
                  <a:cs typeface="Times New Roman" pitchFamily="18" charset="0"/>
                </a:rPr>
                <a:t>Home alone for too many hours, all week long ... screaming child, headache, tears that just won’t let themselves loose.... and now I’ve lost my wedding band. I hate this. </a:t>
              </a:r>
            </a:p>
          </p:txBody>
        </p:sp>
        <p:sp>
          <p:nvSpPr>
            <p:cNvPr id="1340423" name="Text Box 7"/>
            <p:cNvSpPr txBox="1">
              <a:spLocks noChangeArrowheads="1"/>
            </p:cNvSpPr>
            <p:nvPr/>
          </p:nvSpPr>
          <p:spPr bwMode="auto">
            <a:xfrm>
              <a:off x="4535" y="2678"/>
              <a:ext cx="617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>
                  <a:latin typeface="Times New Roman" pitchFamily="18" charset="0"/>
                </a:rPr>
                <a:t>current</a:t>
              </a:r>
            </a:p>
            <a:p>
              <a:pPr algn="ctr"/>
              <a:r>
                <a:rPr lang="en-US" b="0" dirty="0">
                  <a:latin typeface="Times New Roman" pitchFamily="18" charset="0"/>
                </a:rPr>
                <a:t> mood:</a:t>
              </a:r>
            </a:p>
            <a:p>
              <a:pPr algn="ctr"/>
              <a:r>
                <a:rPr lang="en-US" b="1" i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rPr>
                <a:t>negative</a:t>
              </a:r>
            </a:p>
          </p:txBody>
        </p:sp>
        <p:pic>
          <p:nvPicPr>
            <p:cNvPr id="1340424" name="Picture 8" descr="s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4" y="2717"/>
              <a:ext cx="355" cy="355"/>
            </a:xfrm>
            <a:prstGeom prst="rect">
              <a:avLst/>
            </a:prstGeom>
            <a:noFill/>
          </p:spPr>
        </p:pic>
      </p:grp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6FF191-A469-4515-8D5F-0B4CC2EDE7B2}"/>
              </a:ext>
            </a:extLst>
          </p:cNvPr>
          <p:cNvSpPr txBox="1"/>
          <p:nvPr/>
        </p:nvSpPr>
        <p:spPr>
          <a:xfrm>
            <a:off x="7875599" y="615226"/>
            <a:ext cx="11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CC0099"/>
                </a:solidFill>
              </a:rPr>
              <a:t>neutral</a:t>
            </a:r>
          </a:p>
        </p:txBody>
      </p:sp>
      <p:pic>
        <p:nvPicPr>
          <p:cNvPr id="23554" name="Picture 2" descr="Is It Right to Include a Neutral Point in Rating Questions? - Relevant  Insights">
            <a:extLst>
              <a:ext uri="{FF2B5EF4-FFF2-40B4-BE49-F238E27FC236}">
                <a16:creationId xmlns:a16="http://schemas.microsoft.com/office/drawing/2014/main" id="{04823945-A523-4950-83B1-F15E531E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-4911"/>
            <a:ext cx="1713088" cy="6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5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Positive  Vs. Negative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如何看出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有無關鍵字呢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人腦可判斷出這兩篇文章在說什麼，那電腦呢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學習目標</a:t>
            </a:r>
            <a:endParaRPr lang="en-US" altLang="zh-TW" dirty="0"/>
          </a:p>
          <a:p>
            <a:pPr lvl="1"/>
            <a:r>
              <a:rPr lang="zh-TW" altLang="en-US" dirty="0"/>
              <a:t>電腦有沒有辦法經由一些</a:t>
            </a:r>
            <a:r>
              <a:rPr lang="en-US" altLang="zh-TW" dirty="0"/>
              <a:t>Preprocessing</a:t>
            </a:r>
            <a:r>
              <a:rPr lang="zh-TW" altLang="en-US" dirty="0"/>
              <a:t>的步驟之後稍微有一點點能力可以做這樣子的判別呢</a:t>
            </a:r>
            <a:r>
              <a:rPr lang="en-US" altLang="zh-TW" dirty="0"/>
              <a:t>?</a:t>
            </a:r>
          </a:p>
          <a:p>
            <a:pPr lvl="2"/>
            <a:r>
              <a:rPr lang="zh-TW" altLang="en-US" dirty="0"/>
              <a:t>這篇文章在說什麼</a:t>
            </a:r>
            <a:r>
              <a:rPr lang="en-US" altLang="zh-TW" dirty="0"/>
              <a:t>?</a:t>
            </a:r>
            <a:r>
              <a:rPr lang="zh-TW" altLang="en-US" dirty="0"/>
              <a:t>這兩篇文章像嗎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人腦可以判斷出這兩篇文章不像，但是電腦能嗎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人腦可以判斷出上面那篇是</a:t>
            </a:r>
            <a:r>
              <a:rPr lang="en-US" altLang="zh-TW" dirty="0"/>
              <a:t>Positive</a:t>
            </a:r>
            <a:r>
              <a:rPr lang="zh-TW" altLang="en-US" dirty="0"/>
              <a:t> </a:t>
            </a:r>
            <a:r>
              <a:rPr lang="en-US" altLang="zh-TW" dirty="0"/>
              <a:t>Sentiment</a:t>
            </a:r>
            <a:r>
              <a:rPr lang="zh-TW" altLang="en-US" dirty="0"/>
              <a:t>，下面那一篇是</a:t>
            </a:r>
            <a:r>
              <a:rPr lang="en-US" altLang="zh-TW" dirty="0"/>
              <a:t>Negative Sentiment</a:t>
            </a:r>
            <a:r>
              <a:rPr lang="zh-TW" altLang="en-US" dirty="0"/>
              <a:t>，那麼電腦有辦法嗎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要如何教會電腦做這些事情呢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852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Method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705087"/>
              </p:ext>
            </p:extLst>
          </p:nvPr>
        </p:nvGraphicFramePr>
        <p:xfrm>
          <a:off x="539552" y="5232397"/>
          <a:ext cx="6768752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文件" r:id="rId3" imgW="5410200" imgH="1041400" progId="Word.Document.12">
                  <p:embed/>
                </p:oleObj>
              </mc:Choice>
              <mc:Fallback>
                <p:oleObj name="文件" r:id="rId3" imgW="5410200" imgH="104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5232397"/>
                        <a:ext cx="6768752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330824" cy="275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彎箭號 5"/>
          <p:cNvSpPr/>
          <p:nvPr/>
        </p:nvSpPr>
        <p:spPr>
          <a:xfrm rot="5400000">
            <a:off x="4579102" y="3421900"/>
            <a:ext cx="1535531" cy="1261703"/>
          </a:xfrm>
          <a:prstGeom prst="ben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7380312" y="5373836"/>
            <a:ext cx="1512168" cy="955582"/>
          </a:xfrm>
          <a:prstGeom prst="cloudCallout">
            <a:avLst>
              <a:gd name="adj1" fmla="val -4156"/>
              <a:gd name="adj2" fmla="val 27382"/>
            </a:avLst>
          </a:prstGeom>
          <a:solidFill>
            <a:srgbClr val="FFC00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en-US" altLang="zh-TW" sz="1400" b="1" i="1" dirty="0">
                <a:solidFill>
                  <a:srgbClr val="3333CC"/>
                </a:solidFill>
              </a:rPr>
              <a:t>Positive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Or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Negative</a:t>
            </a:r>
            <a:endParaRPr lang="de-DE" sz="1400" b="1" i="1" dirty="0">
              <a:solidFill>
                <a:srgbClr val="3333CC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E49188-9234-498A-8BF5-15A355DED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-12274"/>
            <a:ext cx="5004048" cy="22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7813675" cy="53340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The goal: text representation</a:t>
            </a:r>
          </a:p>
        </p:txBody>
      </p:sp>
      <p:sp>
        <p:nvSpPr>
          <p:cNvPr id="130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4859338"/>
          </a:xfrm>
          <a:solidFill>
            <a:schemeClr val="bg1"/>
          </a:solidFill>
          <a:ln/>
        </p:spPr>
        <p:txBody>
          <a:bodyPr>
            <a:normAutofit/>
          </a:bodyPr>
          <a:lstStyle/>
          <a:p>
            <a:pPr marL="47466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Basic idea: 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Keywords are extracted from texts.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These keywords describe topical content </a:t>
            </a:r>
          </a:p>
          <a:p>
            <a:pPr marL="67659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Based on the </a:t>
            </a:r>
            <a:r>
              <a:rPr lang="en-GB" altLang="zh-TW" sz="24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vector</a:t>
            </a:r>
            <a:r>
              <a:rPr lang="en-GB" altLang="zh-TW" sz="2400" i="1" dirty="0">
                <a:ea typeface="新細明體" charset="-120"/>
              </a:rPr>
              <a:t> space model</a:t>
            </a:r>
            <a:r>
              <a:rPr lang="en-GB" altLang="zh-TW" sz="2400" dirty="0">
                <a:ea typeface="新細明體" charset="-120"/>
              </a:rPr>
              <a:t> of document collections: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unique word in a corpus of Web pages = one  </a:t>
            </a:r>
            <a:r>
              <a:rPr lang="en-GB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dimension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page is a vector with non-zero weight for each word in that page, zero weight for other words</a:t>
            </a:r>
          </a:p>
          <a:p>
            <a:pPr marL="474663" lvl="1" indent="-284163" defTabSz="449263"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solidFill>
                  <a:srgbClr val="006600"/>
                </a:solidFill>
                <a:ea typeface="新細明體" charset="-120"/>
                <a:sym typeface="Wingdings" pitchFamily="2" charset="2"/>
              </a:rPr>
              <a:t></a:t>
            </a:r>
            <a:r>
              <a:rPr lang="en-GB" altLang="zh-TW" sz="2400" dirty="0">
                <a:ea typeface="新細明體" charset="-120"/>
                <a:sym typeface="Wingdings" pitchFamily="2" charset="2"/>
              </a:rPr>
              <a:t> 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Words </a:t>
            </a:r>
            <a:r>
              <a:rPr lang="en-GB" altLang="zh-TW" sz="2400" dirty="0">
                <a:ea typeface="新細明體" charset="-120"/>
              </a:rPr>
              <a:t>become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“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features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”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dirty="0">
                <a:ea typeface="新細明體" charset="-120"/>
              </a:rPr>
              <a:t>(in a data-mining sense)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5F65D24C-E3BD-4D2B-A0BF-64962C62A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459497"/>
              </p:ext>
            </p:extLst>
          </p:nvPr>
        </p:nvGraphicFramePr>
        <p:xfrm>
          <a:off x="691325" y="5613572"/>
          <a:ext cx="7510127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name="文件" r:id="rId4" imgW="5410200" imgH="1041400" progId="Word.Document.12">
                  <p:embed/>
                </p:oleObj>
              </mc:Choice>
              <mc:Fallback>
                <p:oleObj name="文件" r:id="rId4" imgW="5410200" imgH="1041400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1325" y="5613572"/>
                        <a:ext cx="7510127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78916CC-3091-476D-ACEA-7125EE937826}"/>
              </a:ext>
            </a:extLst>
          </p:cNvPr>
          <p:cNvSpPr txBox="1"/>
          <p:nvPr/>
        </p:nvSpPr>
        <p:spPr>
          <a:xfrm>
            <a:off x="691324" y="5145938"/>
            <a:ext cx="7510127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/ Feature / Dimension / Attribute / Field / Term / Token / …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88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ea typeface="新細明體" charset="-120"/>
              </a:rPr>
              <a:t>Text mining </a:t>
            </a:r>
            <a:r>
              <a:rPr lang="en-US" altLang="zh-TW" b="1" u="sng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process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http://alg.ncsa.uiuc.edu/do/documents/presentations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35124" y="1792423"/>
            <a:ext cx="3036888" cy="44116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Document Collection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Text Characteristics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 preprocessing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3333CC"/>
                </a:solidFill>
                <a:ea typeface="新細明體" charset="-120"/>
              </a:rPr>
              <a:t>Syntactic/Semantic text analysis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Generation 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006600"/>
                </a:solidFill>
                <a:ea typeface="新細明體" charset="-120"/>
              </a:rPr>
              <a:t>Bag of words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Selection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Text/Data Mining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Classification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Clustering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Analyzing results</a:t>
            </a:r>
            <a:br>
              <a:rPr lang="en-US" altLang="zh-TW" sz="2000" b="1" dirty="0">
                <a:ea typeface="新細明體" charset="-120"/>
              </a:rPr>
            </a:br>
            <a:br>
              <a:rPr lang="en-US" altLang="zh-TW" sz="2000" b="1" dirty="0">
                <a:ea typeface="新細明體" charset="-120"/>
              </a:rPr>
            </a:br>
            <a:endParaRPr lang="en-US" altLang="zh-TW" sz="2000" b="1" dirty="0">
              <a:ea typeface="新細明體" charset="-120"/>
            </a:endParaRPr>
          </a:p>
        </p:txBody>
      </p:sp>
      <p:pic>
        <p:nvPicPr>
          <p:cNvPr id="175108" name="Picture 4" descr="tm_process-dia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615" y="1674750"/>
            <a:ext cx="5040560" cy="3816424"/>
          </a:xfrm>
          <a:prstGeom prst="rect">
            <a:avLst/>
          </a:prstGeom>
          <a:noFill/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B9E04696-C7E7-4A1A-B6D1-C8229B5D7393}"/>
              </a:ext>
            </a:extLst>
          </p:cNvPr>
          <p:cNvGrpSpPr/>
          <p:nvPr/>
        </p:nvGrpSpPr>
        <p:grpSpPr>
          <a:xfrm>
            <a:off x="6720433" y="5198817"/>
            <a:ext cx="2392660" cy="1557975"/>
            <a:chOff x="3631265" y="2207384"/>
            <a:chExt cx="3592977" cy="291333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C498F33-AA97-42F0-9506-A9479F5D7E5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71089" y="2741112"/>
              <a:ext cx="2772662" cy="158936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/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0" fontAlgn="base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𝑨𝒄𝒄𝒖𝒓𝒂𝒄𝒚</m:t>
                        </m:r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sz="800" b="1" i="1" kern="120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新細明體" panose="02020500000000000000" pitchFamily="18" charset="-120"/>
                              </a:rPr>
                            </m:ctrlPr>
                          </m:fPr>
                          <m:num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𝒃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zh-TW" sz="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  <a:blipFill>
                  <a:blip r:embed="rId5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DCC0A7AD-9716-4881-9CD3-2D6601431AE1}"/>
                </a:ext>
              </a:extLst>
            </p:cNvPr>
            <p:cNvSpPr/>
            <p:nvPr/>
          </p:nvSpPr>
          <p:spPr>
            <a:xfrm>
              <a:off x="3631265" y="292159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C382C62-6714-4E05-B788-95B040D3F66E}"/>
                </a:ext>
              </a:extLst>
            </p:cNvPr>
            <p:cNvSpPr/>
            <p:nvPr/>
          </p:nvSpPr>
          <p:spPr>
            <a:xfrm>
              <a:off x="3631265" y="376857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F948759A-05B9-4639-A4FB-A00E128DBABB}"/>
                </a:ext>
              </a:extLst>
            </p:cNvPr>
            <p:cNvSpPr/>
            <p:nvPr/>
          </p:nvSpPr>
          <p:spPr>
            <a:xfrm>
              <a:off x="6344679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C035420-511C-402D-A5F3-1749C31D6464}"/>
                </a:ext>
              </a:extLst>
            </p:cNvPr>
            <p:cNvSpPr/>
            <p:nvPr/>
          </p:nvSpPr>
          <p:spPr>
            <a:xfrm>
              <a:off x="5087780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pic>
        <p:nvPicPr>
          <p:cNvPr id="25602" name="Picture 2" descr="Receiver operating characteristic - Wikipedia">
            <a:extLst>
              <a:ext uri="{FF2B5EF4-FFF2-40B4-BE49-F238E27FC236}">
                <a16:creationId xmlns:a16="http://schemas.microsoft.com/office/drawing/2014/main" id="{61EB6D25-61DA-4FC8-9FAE-FA49C4D8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21" y="3623895"/>
            <a:ext cx="1053116" cy="10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48" y="5354933"/>
            <a:ext cx="1122011" cy="685498"/>
          </a:xfrm>
        </p:spPr>
      </p:pic>
      <p:sp>
        <p:nvSpPr>
          <p:cNvPr id="4" name="文字方塊 3"/>
          <p:cNvSpPr txBox="1"/>
          <p:nvPr/>
        </p:nvSpPr>
        <p:spPr>
          <a:xfrm>
            <a:off x="1364066" y="727086"/>
            <a:ext cx="182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資料來源</a:t>
            </a:r>
            <a:endParaRPr lang="en-US" altLang="zh-TW" sz="2000" dirty="0"/>
          </a:p>
          <a:p>
            <a:r>
              <a:rPr lang="en-US" altLang="zh-TW" sz="2000" dirty="0"/>
              <a:t>Source of Text</a:t>
            </a:r>
          </a:p>
        </p:txBody>
      </p:sp>
      <p:sp>
        <p:nvSpPr>
          <p:cNvPr id="5" name="流程圖: 多重文件 4"/>
          <p:cNvSpPr/>
          <p:nvPr/>
        </p:nvSpPr>
        <p:spPr>
          <a:xfrm>
            <a:off x="5231150" y="1133612"/>
            <a:ext cx="720080" cy="528207"/>
          </a:xfrm>
          <a:prstGeom prst="flowChartMultidocumen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vvv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797" y="2370090"/>
            <a:ext cx="3645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斷字</a:t>
            </a:r>
            <a:r>
              <a:rPr lang="en-US" altLang="zh-TW" sz="2000" dirty="0"/>
              <a:t>/</a:t>
            </a:r>
            <a:r>
              <a:rPr lang="zh-TW" altLang="en-US" sz="2000" dirty="0"/>
              <a:t>分詞</a:t>
            </a:r>
            <a:endParaRPr lang="en-US" altLang="zh-TW" sz="2000" dirty="0"/>
          </a:p>
          <a:p>
            <a:r>
              <a:rPr lang="en-US" altLang="zh-TW" sz="2000" dirty="0"/>
              <a:t>(Chinese Word Segmentation)</a:t>
            </a:r>
          </a:p>
          <a:p>
            <a:r>
              <a:rPr lang="en-US" altLang="zh-TW" sz="2000" dirty="0"/>
              <a:t>Ex. CKIP / R / Python</a:t>
            </a:r>
            <a:endParaRPr lang="zh-TW" altLang="en-US" sz="2000" dirty="0"/>
          </a:p>
        </p:txBody>
      </p:sp>
      <p:sp>
        <p:nvSpPr>
          <p:cNvPr id="7" name="流程圖: 多重文件 6"/>
          <p:cNvSpPr/>
          <p:nvPr/>
        </p:nvSpPr>
        <p:spPr>
          <a:xfrm>
            <a:off x="5570837" y="37584"/>
            <a:ext cx="720080" cy="528207"/>
          </a:xfrm>
          <a:prstGeom prst="flowChartMultidocument">
            <a:avLst/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66"/>
                </a:solidFill>
              </a:rPr>
              <a:t>xxx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545" y="4954823"/>
            <a:ext cx="360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資料矩陣</a:t>
            </a:r>
            <a:r>
              <a:rPr lang="en-US" altLang="zh-TW" sz="2000" dirty="0"/>
              <a:t>(Data Matrix)</a:t>
            </a:r>
          </a:p>
          <a:p>
            <a:pPr algn="ctr"/>
            <a:r>
              <a:rPr lang="zh-TW" altLang="en-US" sz="2000" dirty="0"/>
              <a:t>次數</a:t>
            </a:r>
            <a:r>
              <a:rPr lang="en-US" altLang="zh-TW" sz="2000" dirty="0"/>
              <a:t>Frequency/</a:t>
            </a:r>
            <a:r>
              <a:rPr lang="zh-TW" altLang="en-US" sz="2000" dirty="0"/>
              <a:t>權重</a:t>
            </a:r>
            <a:r>
              <a:rPr lang="en-US" altLang="zh-TW" sz="2000" dirty="0"/>
              <a:t>Weighting</a:t>
            </a:r>
          </a:p>
          <a:p>
            <a:pPr algn="ctr"/>
            <a:r>
              <a:rPr lang="en-US" altLang="zh-TW" sz="2000" dirty="0"/>
              <a:t>Ex. </a:t>
            </a:r>
            <a:r>
              <a:rPr lang="en-US" altLang="zh-TW" sz="2000" dirty="0" err="1"/>
              <a:t>tf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idf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tfidf</a:t>
            </a:r>
            <a:r>
              <a:rPr lang="en-US" altLang="zh-TW" sz="2000" dirty="0"/>
              <a:t> / entropy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61936" y="3452067"/>
            <a:ext cx="244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資料整理</a:t>
            </a:r>
            <a:endParaRPr lang="en-US" altLang="zh-TW" sz="2000" dirty="0"/>
          </a:p>
          <a:p>
            <a:r>
              <a:rPr lang="en-US" altLang="zh-TW" sz="2000" dirty="0"/>
              <a:t>(Data Organization)</a:t>
            </a:r>
          </a:p>
          <a:p>
            <a:r>
              <a:rPr lang="en-US" altLang="zh-TW" sz="2000" dirty="0"/>
              <a:t>1.Stop words</a:t>
            </a:r>
          </a:p>
          <a:p>
            <a:r>
              <a:rPr lang="en-US" altLang="zh-TW" sz="2000" dirty="0"/>
              <a:t>2.Stemming</a:t>
            </a:r>
            <a:endParaRPr lang="zh-TW" altLang="en-US" sz="2000" dirty="0"/>
          </a:p>
        </p:txBody>
      </p:sp>
      <p:sp>
        <p:nvSpPr>
          <p:cNvPr id="3" name="流程圖: 文件 2"/>
          <p:cNvSpPr/>
          <p:nvPr/>
        </p:nvSpPr>
        <p:spPr>
          <a:xfrm>
            <a:off x="3818154" y="413976"/>
            <a:ext cx="1395437" cy="861876"/>
          </a:xfrm>
          <a:prstGeom prst="flowChartDocument">
            <a:avLst/>
          </a:prstGeom>
          <a:solidFill>
            <a:srgbClr val="9900FF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xxxooovvv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流程圖: 多重文件 11"/>
          <p:cNvSpPr/>
          <p:nvPr/>
        </p:nvSpPr>
        <p:spPr>
          <a:xfrm>
            <a:off x="5902477" y="565791"/>
            <a:ext cx="720080" cy="528207"/>
          </a:xfrm>
          <a:prstGeom prst="flowChartMultidocumen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ooo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cxnSp>
        <p:nvCxnSpPr>
          <p:cNvPr id="13" name="直線單箭頭接點 12"/>
          <p:cNvCxnSpPr>
            <a:stCxn id="7" idx="1"/>
          </p:cNvCxnSpPr>
          <p:nvPr/>
        </p:nvCxnSpPr>
        <p:spPr>
          <a:xfrm flipH="1">
            <a:off x="5212975" y="301688"/>
            <a:ext cx="357862" cy="249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1"/>
          </p:cNvCxnSpPr>
          <p:nvPr/>
        </p:nvCxnSpPr>
        <p:spPr>
          <a:xfrm flipH="1" flipV="1">
            <a:off x="4940318" y="1142588"/>
            <a:ext cx="290832" cy="2551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1"/>
            <a:endCxn id="3" idx="3"/>
          </p:cNvCxnSpPr>
          <p:nvPr/>
        </p:nvCxnSpPr>
        <p:spPr>
          <a:xfrm flipH="1">
            <a:off x="5213591" y="829895"/>
            <a:ext cx="688886" cy="150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64" y="3631449"/>
            <a:ext cx="712208" cy="65438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48" y="2074028"/>
            <a:ext cx="1001768" cy="69544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2" y="3771207"/>
            <a:ext cx="626696" cy="69692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64" y="3608881"/>
            <a:ext cx="709400" cy="422928"/>
          </a:xfrm>
          <a:prstGeom prst="rect">
            <a:avLst/>
          </a:prstGeom>
        </p:spPr>
      </p:pic>
      <p:sp>
        <p:nvSpPr>
          <p:cNvPr id="69" name="向下箭號 68"/>
          <p:cNvSpPr/>
          <p:nvPr/>
        </p:nvSpPr>
        <p:spPr>
          <a:xfrm rot="17206890">
            <a:off x="3576287" y="2153011"/>
            <a:ext cx="329693" cy="817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下箭號 69"/>
          <p:cNvSpPr/>
          <p:nvPr/>
        </p:nvSpPr>
        <p:spPr>
          <a:xfrm>
            <a:off x="4470455" y="4540358"/>
            <a:ext cx="329693" cy="59296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83058" y="4945748"/>
            <a:ext cx="1028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tdm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8" y="6251600"/>
            <a:ext cx="670136" cy="446757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60" y="6215628"/>
            <a:ext cx="547942" cy="527797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70" y="4078535"/>
            <a:ext cx="1066774" cy="698371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99" y="4118216"/>
            <a:ext cx="878062" cy="657290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84" y="4992170"/>
            <a:ext cx="886350" cy="508891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9" y="5819470"/>
            <a:ext cx="880076" cy="660057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125" y="2924944"/>
            <a:ext cx="1016675" cy="723079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52" y="2941074"/>
            <a:ext cx="1033531" cy="775958"/>
          </a:xfrm>
          <a:prstGeom prst="rect">
            <a:avLst/>
          </a:prstGeom>
        </p:spPr>
      </p:pic>
      <p:sp>
        <p:nvSpPr>
          <p:cNvPr id="82" name="向下箭號 81"/>
          <p:cNvSpPr/>
          <p:nvPr/>
        </p:nvSpPr>
        <p:spPr>
          <a:xfrm rot="15597842">
            <a:off x="6477230" y="5064201"/>
            <a:ext cx="174083" cy="718384"/>
          </a:xfrm>
          <a:prstGeom prst="downArrow">
            <a:avLst/>
          </a:prstGeom>
          <a:solidFill>
            <a:srgbClr val="99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下箭號 82"/>
          <p:cNvSpPr/>
          <p:nvPr/>
        </p:nvSpPr>
        <p:spPr>
          <a:xfrm rot="16961350">
            <a:off x="6320113" y="5756418"/>
            <a:ext cx="148992" cy="48185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向下箭號 83"/>
          <p:cNvSpPr/>
          <p:nvPr/>
        </p:nvSpPr>
        <p:spPr>
          <a:xfrm rot="14173500">
            <a:off x="6447198" y="4402068"/>
            <a:ext cx="179107" cy="96201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向下箭號 84"/>
          <p:cNvSpPr/>
          <p:nvPr/>
        </p:nvSpPr>
        <p:spPr>
          <a:xfrm rot="12463184">
            <a:off x="6256097" y="3665111"/>
            <a:ext cx="146886" cy="1299095"/>
          </a:xfrm>
          <a:prstGeom prst="downArrow">
            <a:avLst>
              <a:gd name="adj1" fmla="val 61829"/>
              <a:gd name="adj2" fmla="val 50000"/>
            </a:avLst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727707" y="2689175"/>
            <a:ext cx="2127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034256" y="3705496"/>
            <a:ext cx="18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集群分析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7110177" y="5224922"/>
            <a:ext cx="179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關聯規則</a:t>
            </a:r>
            <a:endParaRPr lang="en-US" altLang="zh-TW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6669778" y="6474978"/>
            <a:ext cx="20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資料分類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向下箭號 89"/>
          <p:cNvSpPr/>
          <p:nvPr/>
        </p:nvSpPr>
        <p:spPr>
          <a:xfrm rot="2688018">
            <a:off x="3576287" y="1471824"/>
            <a:ext cx="329693" cy="62249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274856" y="1427697"/>
            <a:ext cx="1177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中文</a:t>
            </a:r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(Chinese)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4866117" y="1740133"/>
            <a:ext cx="10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English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3100012" y="714108"/>
            <a:ext cx="475584" cy="48772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橢圓 93"/>
          <p:cNvSpPr/>
          <p:nvPr/>
        </p:nvSpPr>
        <p:spPr>
          <a:xfrm>
            <a:off x="5127587" y="2340958"/>
            <a:ext cx="478700" cy="54584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橢圓 94"/>
          <p:cNvSpPr/>
          <p:nvPr/>
        </p:nvSpPr>
        <p:spPr>
          <a:xfrm>
            <a:off x="3185646" y="3560623"/>
            <a:ext cx="471338" cy="46989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3194966" y="4632980"/>
            <a:ext cx="466796" cy="53166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橢圓 96"/>
          <p:cNvSpPr/>
          <p:nvPr/>
        </p:nvSpPr>
        <p:spPr>
          <a:xfrm>
            <a:off x="7521707" y="2254791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87" y="4493554"/>
            <a:ext cx="764403" cy="55019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90" y="5345858"/>
            <a:ext cx="1066494" cy="692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4700" y="-7931"/>
            <a:ext cx="951461" cy="113252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1805" y="2126163"/>
            <a:ext cx="948962" cy="108977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4211960" y="2570144"/>
            <a:ext cx="99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Corpus</a:t>
            </a:r>
            <a:endParaRPr lang="zh-TW" alt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1029680" y="1355361"/>
            <a:ext cx="992384" cy="970133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1a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向下箭號 67"/>
          <p:cNvSpPr/>
          <p:nvPr/>
        </p:nvSpPr>
        <p:spPr>
          <a:xfrm>
            <a:off x="4427984" y="1355361"/>
            <a:ext cx="329693" cy="93342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下箭號 56"/>
          <p:cNvSpPr/>
          <p:nvPr/>
        </p:nvSpPr>
        <p:spPr>
          <a:xfrm>
            <a:off x="4467019" y="3282354"/>
            <a:ext cx="329693" cy="42314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75880" y="2443269"/>
            <a:ext cx="1289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語料庫</a:t>
            </a:r>
            <a:r>
              <a:rPr lang="en-US" altLang="zh-TW" dirty="0"/>
              <a:t>(Corpus)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5397" y="6215628"/>
            <a:ext cx="3035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視覺化工具</a:t>
            </a:r>
            <a:r>
              <a:rPr lang="en-US" altLang="zh-TW" sz="1600" b="1" dirty="0"/>
              <a:t>(Visualization tool)</a:t>
            </a:r>
          </a:p>
          <a:p>
            <a:pPr algn="ctr"/>
            <a:r>
              <a:rPr lang="en-US" altLang="zh-TW" sz="1600" b="1" dirty="0"/>
              <a:t>Ex.</a:t>
            </a:r>
            <a:r>
              <a:rPr lang="zh-TW" altLang="en-US" sz="1600" b="1" dirty="0"/>
              <a:t>文字雲</a:t>
            </a:r>
            <a:r>
              <a:rPr lang="en-US" altLang="zh-TW" sz="1600" b="1" dirty="0"/>
              <a:t>(Word Cloud)</a:t>
            </a:r>
            <a:endParaRPr lang="zh-TW" altLang="en-US" sz="1600" b="1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835132" y="4933263"/>
            <a:ext cx="7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dtm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3575596" y="6247913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 descr="http://tweb.tsu.edu.tw/system/uploads/dbf53b4f93effe5eaa52543c79fa5e710842c92e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3" y="44750"/>
            <a:ext cx="1359057" cy="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sentiment analysis」的圖片搜尋結果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81" y="1650866"/>
            <a:ext cx="1057871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 descr="「sentiment analysis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6" name="Picture 8" descr="「sentiment analysis」的圖片搜尋結果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58362"/>
            <a:ext cx="884853" cy="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字方塊 65"/>
          <p:cNvSpPr txBox="1"/>
          <p:nvPr/>
        </p:nvSpPr>
        <p:spPr>
          <a:xfrm>
            <a:off x="7110177" y="946758"/>
            <a:ext cx="214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1600" dirty="0">
                <a:solidFill>
                  <a:srgbClr val="006600"/>
                </a:solidFill>
              </a:rPr>
              <a:t>Sentiment Analysis</a:t>
            </a:r>
          </a:p>
          <a:p>
            <a:r>
              <a:rPr lang="en-US" altLang="zh-TW" sz="1600" dirty="0">
                <a:solidFill>
                  <a:srgbClr val="006600"/>
                </a:solidFill>
              </a:rPr>
              <a:t>Topic Models</a:t>
            </a:r>
            <a:endParaRPr lang="zh-TW" altLang="en-US" sz="1600" dirty="0">
              <a:solidFill>
                <a:srgbClr val="006600"/>
              </a:solidFill>
            </a:endParaRPr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66161" y="-21394"/>
            <a:ext cx="803826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55576" y="476672"/>
            <a:ext cx="64166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Sources of Text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Collections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77156" name="Oval 4"/>
          <p:cNvSpPr>
            <a:spLocks noChangeArrowheads="1"/>
          </p:cNvSpPr>
          <p:nvPr/>
        </p:nvSpPr>
        <p:spPr bwMode="auto">
          <a:xfrm>
            <a:off x="304800" y="4953000"/>
            <a:ext cx="1143000" cy="1219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3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620000" cy="1524000"/>
          </a:xfrm>
        </p:spPr>
        <p:txBody>
          <a:bodyPr/>
          <a:lstStyle/>
          <a:p>
            <a:br>
              <a:rPr lang="en-US" altLang="zh-TW" sz="3500" b="0">
                <a:ea typeface="新細明體" charset="-120"/>
              </a:rPr>
            </a:br>
            <a:r>
              <a:rPr lang="en-US" altLang="zh-TW" sz="3500" u="sng">
                <a:ea typeface="新細明體" charset="-120"/>
              </a:rPr>
              <a:t>Document Collection</a:t>
            </a:r>
            <a:endParaRPr lang="en-US" altLang="zh-TW" sz="3500" b="0">
              <a:ea typeface="新細明體" charset="-12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71600"/>
            <a:ext cx="8229600" cy="44116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TW" sz="2600" dirty="0">
                <a:ea typeface="新細明體" charset="-120"/>
              </a:rPr>
              <a:t>Large volume of textual data</a:t>
            </a:r>
          </a:p>
          <a:p>
            <a:pPr>
              <a:buFont typeface="Wingdings" pitchFamily="2" charset="2"/>
              <a:buNone/>
            </a:pPr>
            <a:r>
              <a:rPr lang="en-US" altLang="zh-TW" sz="2600" dirty="0">
                <a:ea typeface="新細明體" charset="-120"/>
              </a:rPr>
              <a:t>	–Billions of documents must be handled in an efficient manner</a:t>
            </a:r>
          </a:p>
          <a:p>
            <a:pPr>
              <a:buFont typeface="Wingdings" pitchFamily="2" charset="2"/>
              <a:buNone/>
            </a:pPr>
            <a:endParaRPr lang="en-US" altLang="zh-TW" sz="2600" dirty="0">
              <a:ea typeface="新細明體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E70111-6EF1-4AB0-B482-CC41723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65" y="3711142"/>
            <a:ext cx="453208" cy="4532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1CA395-E373-4351-815A-6358FB44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00" y="4317202"/>
            <a:ext cx="3155158" cy="1739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4F6D9A-FD25-498C-AA5B-174168A9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29" y="3700907"/>
            <a:ext cx="492788" cy="4140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9CC79E-E5EB-4589-B5FF-D511572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38" y="4355502"/>
            <a:ext cx="904353" cy="5983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C1E025-5056-4984-91F0-53EAD610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565" y="4153778"/>
            <a:ext cx="852139" cy="4438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8976A5-6E31-4196-9DBD-9D8CCB1AB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471" y="5756761"/>
            <a:ext cx="590240" cy="4532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4E95E3-5C9F-4E2A-9A87-EC18BC4E6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8790">
            <a:off x="6365527" y="5313042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54EAB-E84B-4040-92D7-2C85200C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2022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年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3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月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TIOBE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指數公布：</a:t>
            </a:r>
            <a:r>
              <a:rPr lang="en-US" altLang="zh-TW" sz="3200" dirty="0">
                <a:solidFill>
                  <a:srgbClr val="C00000"/>
                </a:solidFill>
                <a:hlinkClick r:id="rId2"/>
              </a:rPr>
              <a:t>Python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榜首穩坐</a:t>
            </a:r>
            <a:endParaRPr lang="zh-TW" altLang="en-US" sz="3200" dirty="0">
              <a:solidFill>
                <a:srgbClr val="3333CC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1DD614-C46F-45D1-8A38-70673FB7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8848FC-53B7-43B4-B271-F4C50E47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00200"/>
            <a:ext cx="6984775" cy="5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Text Resources</a:t>
            </a:r>
          </a:p>
        </p:txBody>
      </p:sp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755576" y="692696"/>
            <a:ext cx="798227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Email(SPAM</a:t>
            </a:r>
            <a:r>
              <a:rPr lang="zh-TW" altLang="en-US" sz="2000" dirty="0">
                <a:latin typeface="Trebuchet MS" pitchFamily="34" charset="0"/>
                <a:ea typeface="新細明體" charset="-120"/>
              </a:rPr>
              <a:t>、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Sentiment)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News Articles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假新聞判斷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呂教授論文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Web Pages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金管會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COSO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首次公開發行公司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(IPO)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內部控制缺失對財務報導品質之影響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Rumor model from Hotel review(TripAdvisor)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Microblogs</a:t>
            </a:r>
          </a:p>
          <a:p>
            <a:pPr eaLnBrk="1" hangingPunct="1"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Scientific Articles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Contracts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Patent Portfolios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以往的專利分析只能找到明顯重要的詞，而未能找到不明顯但又會出現的新興詞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Technical Documents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Customer complaint letters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南北故宮、各式博物館、美術館等服務品質資料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Transcripts of phone calls with customers</a:t>
            </a: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Call center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資料、語氣判斷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文字判斷與聲音判斷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Lawsuit documents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大法官釋憲爭點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Others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金曲獎分析歌曲分析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國防預算審議議題之探索性研究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從立法院預算中心評估報告進行資料探勘分析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703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網路爬蟲</a:t>
            </a:r>
            <a:r>
              <a:rPr lang="en-US" altLang="zh-TW" dirty="0"/>
              <a:t>(Web crawler)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也叫網路蜘蛛（</a:t>
            </a:r>
            <a:r>
              <a:rPr lang="en-US" altLang="zh-TW" dirty="0"/>
              <a:t>spider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Ex. </a:t>
            </a:r>
            <a:r>
              <a:rPr lang="en-US" altLang="zh-TW" dirty="0" err="1"/>
              <a:t>ptt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3786"/>
            <a:ext cx="3508377" cy="23856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01" y="4850985"/>
            <a:ext cx="2465677" cy="1849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13" y="3308257"/>
            <a:ext cx="2472387" cy="1460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361172"/>
            <a:ext cx="2016224" cy="1275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74335">
            <a:off x="5726897" y="608192"/>
            <a:ext cx="907756" cy="9077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577" y="2338281"/>
            <a:ext cx="1644863" cy="10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批踢踢網站說明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https://www.ptt.cc/bbs/index.html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Python code for web crawler</a:t>
            </a:r>
          </a:p>
          <a:p>
            <a:pPr lvl="1"/>
            <a:r>
              <a:rPr lang="en-US" altLang="zh-TW" dirty="0"/>
              <a:t>Open the file webcrawler4ptt.ipynb 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網路聲量</a:t>
            </a:r>
            <a:r>
              <a:rPr lang="en-US" altLang="zh-TW" dirty="0"/>
              <a:t>(Social volume/ Internet volume)</a:t>
            </a:r>
          </a:p>
          <a:p>
            <a:pPr lvl="1"/>
            <a:r>
              <a:rPr lang="en-US" altLang="zh-TW" dirty="0"/>
              <a:t>Open the file</a:t>
            </a:r>
            <a:r>
              <a:rPr lang="zh-TW" altLang="en-US" dirty="0"/>
              <a:t> 聲量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補充</a:t>
            </a:r>
            <a:r>
              <a:rPr lang="en-US" altLang="zh-TW" dirty="0"/>
              <a:t>)R code for web crawler</a:t>
            </a:r>
          </a:p>
          <a:p>
            <a:pPr lvl="1"/>
            <a:r>
              <a:rPr lang="en-US" altLang="zh-TW" dirty="0"/>
              <a:t>Open the file text_R.txt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99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 preprocessing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Syntactic/Semantic analysis</a:t>
            </a:r>
          </a:p>
        </p:txBody>
      </p:sp>
      <p:sp>
        <p:nvSpPr>
          <p:cNvPr id="180228" name="Oval 4"/>
          <p:cNvSpPr>
            <a:spLocks noChangeArrowheads="1"/>
          </p:cNvSpPr>
          <p:nvPr/>
        </p:nvSpPr>
        <p:spPr bwMode="auto">
          <a:xfrm>
            <a:off x="1524000" y="4267200"/>
            <a:ext cx="1676400" cy="1600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39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Stop Words(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ALSO,… </a:t>
            </a:r>
          </a:p>
          <a:p>
            <a:pPr lvl="1"/>
            <a:r>
              <a:rPr lang="zh-TW" altLang="en-US" dirty="0"/>
              <a:t>中文</a:t>
            </a:r>
            <a:r>
              <a:rPr lang="en-US" altLang="zh-TW" dirty="0"/>
              <a:t>:</a:t>
            </a:r>
            <a:r>
              <a:rPr lang="zh-TW" altLang="en-US" dirty="0"/>
              <a:t>我、啊、的</a:t>
            </a:r>
            <a:r>
              <a:rPr lang="en-US" altLang="zh-TW" dirty="0"/>
              <a:t>(</a:t>
            </a:r>
            <a:r>
              <a:rPr lang="zh-TW" altLang="en-US" dirty="0"/>
              <a:t>現代漢文</a:t>
            </a:r>
            <a:r>
              <a:rPr lang="en-US" altLang="zh-TW" dirty="0"/>
              <a:t>)</a:t>
            </a:r>
            <a:r>
              <a:rPr lang="zh-TW" altLang="en-US" dirty="0"/>
              <a:t>、曰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</a:t>
            </a:r>
            <a:r>
              <a:rPr lang="zh-TW" altLang="en-US" dirty="0"/>
              <a:t>、之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 …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learn, learns, learned, learning…</a:t>
            </a:r>
          </a:p>
          <a:p>
            <a:pPr lvl="1"/>
            <a:r>
              <a:rPr lang="en-US" altLang="zh-TW" dirty="0"/>
              <a:t>walk, walks, walking, walked…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還好，中文沒這問題</a:t>
            </a:r>
            <a:r>
              <a:rPr lang="en-US" altLang="zh-TW" dirty="0">
                <a:solidFill>
                  <a:srgbClr val="FF0000"/>
                </a:solidFill>
              </a:rPr>
              <a:t>!!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Stop Words 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Stop-words are words that from non-linguistic view do not carry information</a:t>
            </a:r>
          </a:p>
          <a:p>
            <a:pPr lvl="1"/>
            <a:r>
              <a:rPr lang="en-US" altLang="zh-TW" dirty="0"/>
              <a:t>…they have mainly functional role</a:t>
            </a:r>
          </a:p>
          <a:p>
            <a:pPr lvl="1"/>
            <a:r>
              <a:rPr lang="en-US" altLang="zh-TW" dirty="0"/>
              <a:t>…usually we remove them to help the methods to perform better</a:t>
            </a:r>
          </a:p>
          <a:p>
            <a:endParaRPr lang="en-US" altLang="zh-TW" dirty="0"/>
          </a:p>
          <a:p>
            <a:r>
              <a:rPr lang="en-US" altLang="zh-TW" dirty="0"/>
              <a:t>Natural language dependent –examples: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 …</a:t>
            </a:r>
          </a:p>
          <a:p>
            <a:pPr lvl="1"/>
            <a:r>
              <a:rPr lang="zh-TW" altLang="en-US" dirty="0"/>
              <a:t>中文：我、啊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768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 dirty="0"/>
              <a:t>Different forms of the same word are usually problematic for text data analysis, because they have </a:t>
            </a:r>
            <a:r>
              <a:rPr lang="en-US" altLang="zh-TW" sz="2800" dirty="0">
                <a:solidFill>
                  <a:srgbClr val="FF0000"/>
                </a:solidFill>
              </a:rPr>
              <a:t>different spelling and similar meaning</a:t>
            </a:r>
          </a:p>
          <a:p>
            <a:pPr lvl="1"/>
            <a:r>
              <a:rPr lang="en-US" altLang="zh-TW" sz="2400" dirty="0"/>
              <a:t>e.g. learns, learned, learning,…</a:t>
            </a:r>
          </a:p>
          <a:p>
            <a:endParaRPr lang="en-US" altLang="zh-TW" sz="2800" dirty="0"/>
          </a:p>
          <a:p>
            <a:endParaRPr lang="en-US" altLang="zh-TW" dirty="0"/>
          </a:p>
          <a:p>
            <a:r>
              <a:rPr lang="en-US" altLang="zh-TW" sz="2800" dirty="0"/>
              <a:t>Stemming is a process of transforming a word into </a:t>
            </a:r>
            <a:r>
              <a:rPr lang="en-US" altLang="zh-TW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stem </a:t>
            </a:r>
            <a:r>
              <a:rPr lang="en-US" altLang="zh-TW" sz="2800" dirty="0"/>
              <a:t>(normalized form)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791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>
          <a:xfrm>
            <a:off x="773113" y="992882"/>
            <a:ext cx="3868737" cy="5892502"/>
          </a:xfrm>
        </p:spPr>
        <p:txBody>
          <a:bodyPr/>
          <a:lstStyle/>
          <a:p>
            <a:r>
              <a:rPr lang="en-US" altLang="zh-TW" sz="2000" dirty="0"/>
              <a:t>Original text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Systems Asia Web -provides research, IS-related commercial materials, interaction, </a:t>
            </a:r>
            <a:r>
              <a:rPr lang="en-US" altLang="zh-TW" sz="2000" dirty="0">
                <a:solidFill>
                  <a:srgbClr val="FF0000"/>
                </a:solidFill>
              </a:rPr>
              <a:t>and even </a:t>
            </a:r>
            <a:r>
              <a:rPr lang="en-US" altLang="zh-TW" sz="2000" dirty="0"/>
              <a:t>research sponsorship </a:t>
            </a:r>
            <a:r>
              <a:rPr lang="en-US" altLang="zh-TW" sz="2000" dirty="0">
                <a:solidFill>
                  <a:srgbClr val="FF0000"/>
                </a:solidFill>
              </a:rPr>
              <a:t>by</a:t>
            </a:r>
            <a:r>
              <a:rPr lang="en-US" altLang="zh-TW" sz="2000" dirty="0"/>
              <a:t> interested corporations </a:t>
            </a:r>
            <a:r>
              <a:rPr lang="en-US" altLang="zh-TW" sz="2000" dirty="0">
                <a:solidFill>
                  <a:srgbClr val="FF0000"/>
                </a:solidFill>
              </a:rPr>
              <a:t>with a</a:t>
            </a:r>
            <a:r>
              <a:rPr lang="en-US" altLang="zh-TW" sz="2000" dirty="0"/>
              <a:t> focus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Asia Pacific region.</a:t>
            </a:r>
          </a:p>
          <a:p>
            <a:r>
              <a:rPr lang="en-US" altLang="zh-TW" sz="2000" dirty="0"/>
              <a:t>Survey </a:t>
            </a:r>
            <a:r>
              <a:rPr lang="en-US" altLang="zh-TW" sz="2000" dirty="0">
                <a:solidFill>
                  <a:srgbClr val="FF0000"/>
                </a:solidFill>
              </a:rPr>
              <a:t>of</a:t>
            </a:r>
            <a:r>
              <a:rPr lang="en-US" altLang="zh-TW" sz="2000" dirty="0"/>
              <a:t> Information Retrieval -guide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IR, </a:t>
            </a:r>
            <a:r>
              <a:rPr lang="en-US" altLang="zh-TW" sz="2000" dirty="0">
                <a:solidFill>
                  <a:srgbClr val="FF0000"/>
                </a:solidFill>
              </a:rPr>
              <a:t>with an </a:t>
            </a:r>
            <a:r>
              <a:rPr lang="en-US" altLang="zh-TW" sz="2000" dirty="0"/>
              <a:t>emphasis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web-based projects. Includes a glossary, </a:t>
            </a:r>
            <a:r>
              <a:rPr lang="en-US" altLang="zh-TW" sz="2000" dirty="0">
                <a:solidFill>
                  <a:srgbClr val="FF0000"/>
                </a:solidFill>
              </a:rPr>
              <a:t>and</a:t>
            </a:r>
            <a:r>
              <a:rPr lang="en-US" altLang="zh-TW" sz="2000" dirty="0"/>
              <a:t> pointers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interesting papers.</a:t>
            </a:r>
            <a:endParaRPr lang="zh-TW" altLang="en-US" sz="20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2"/>
          </p:nvPr>
        </p:nvSpPr>
        <p:spPr>
          <a:xfrm>
            <a:off x="4794250" y="980728"/>
            <a:ext cx="3868738" cy="5892502"/>
          </a:xfrm>
        </p:spPr>
        <p:txBody>
          <a:bodyPr/>
          <a:lstStyle/>
          <a:p>
            <a:r>
              <a:rPr lang="en-US" altLang="zh-TW" sz="2000" dirty="0"/>
              <a:t>After the stop-words removal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</a:t>
            </a:r>
            <a:r>
              <a:rPr lang="en-US" altLang="zh-TW" sz="2000" dirty="0">
                <a:solidFill>
                  <a:srgbClr val="FF6600"/>
                </a:solidFill>
              </a:rPr>
              <a:t>System </a:t>
            </a:r>
            <a:r>
              <a:rPr lang="en-US" altLang="zh-TW" sz="2000" dirty="0"/>
              <a:t>Asia Web </a:t>
            </a:r>
            <a:r>
              <a:rPr lang="en-US" altLang="zh-TW" sz="2000" dirty="0">
                <a:solidFill>
                  <a:srgbClr val="FF6600"/>
                </a:solidFill>
              </a:rPr>
              <a:t>provide</a:t>
            </a:r>
            <a:r>
              <a:rPr lang="en-US" altLang="zh-TW" sz="2000" dirty="0"/>
              <a:t> research IS-</a:t>
            </a:r>
            <a:r>
              <a:rPr lang="en-US" altLang="zh-TW" sz="2000" dirty="0">
                <a:solidFill>
                  <a:srgbClr val="FF6600"/>
                </a:solidFill>
              </a:rPr>
              <a:t>relate</a:t>
            </a:r>
            <a:r>
              <a:rPr lang="en-US" altLang="zh-TW" sz="2000" dirty="0"/>
              <a:t> commercial </a:t>
            </a:r>
            <a:r>
              <a:rPr lang="en-US" altLang="zh-TW" sz="2000" dirty="0">
                <a:solidFill>
                  <a:srgbClr val="FF6600"/>
                </a:solidFill>
              </a:rPr>
              <a:t>material</a:t>
            </a:r>
            <a:r>
              <a:rPr lang="en-US" altLang="zh-TW" sz="2000" dirty="0"/>
              <a:t> interaction research sponsorship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corporation</a:t>
            </a:r>
            <a:r>
              <a:rPr lang="en-US" altLang="zh-TW" sz="2000" dirty="0"/>
              <a:t> focus Asia Pacific region</a:t>
            </a:r>
          </a:p>
          <a:p>
            <a:r>
              <a:rPr lang="en-US" altLang="zh-TW" sz="2000" dirty="0"/>
              <a:t>Survey Information Retrieval guide IR emphasis web-</a:t>
            </a:r>
            <a:r>
              <a:rPr lang="en-US" altLang="zh-TW" sz="2000" dirty="0">
                <a:solidFill>
                  <a:srgbClr val="FF6600"/>
                </a:solidFill>
              </a:rPr>
              <a:t>base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project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Include</a:t>
            </a:r>
            <a:r>
              <a:rPr lang="en-US" altLang="zh-TW" sz="2000" dirty="0"/>
              <a:t> glossary </a:t>
            </a:r>
            <a:r>
              <a:rPr lang="en-US" altLang="zh-TW" sz="2000" dirty="0">
                <a:solidFill>
                  <a:srgbClr val="FF6600"/>
                </a:solidFill>
              </a:rPr>
              <a:t>pointer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paper</a:t>
            </a:r>
            <a:endParaRPr lang="zh-TW" alt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0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67544" y="520923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Noise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52736"/>
            <a:ext cx="65532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endParaRPr lang="en-US" altLang="zh-TW" sz="20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Noisy data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Spelling mistakes :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Aple</a:t>
            </a: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Abbreviations:  e-commerce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Acronyms: EC</a:t>
            </a: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Not well structured text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Email/Chat rooms</a:t>
            </a:r>
          </a:p>
          <a:p>
            <a:pPr lvl="2" eaLnBrk="1" hangingPunct="1"/>
            <a:r>
              <a:rPr lang="en-US" altLang="zh-TW" sz="2800" dirty="0">
                <a:latin typeface="Trebuchet MS" pitchFamily="34" charset="0"/>
                <a:ea typeface="新細明體" charset="-120"/>
              </a:rPr>
              <a:t>- “r u available ?”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“Hey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whazzzzzz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up”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orz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</a:t>
            </a:r>
          </a:p>
          <a:p>
            <a:pPr marL="800100" lvl="1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Multilingual</a:t>
            </a:r>
            <a:endParaRPr lang="en-US" altLang="zh-TW" sz="2000" dirty="0">
              <a:latin typeface="Trebuchet MS" pitchFamily="34" charset="0"/>
              <a:ea typeface="新細明體" charset="-120"/>
            </a:endParaRPr>
          </a:p>
        </p:txBody>
      </p:sp>
      <p:pic>
        <p:nvPicPr>
          <p:cNvPr id="16386" name="Picture 2" descr="「Multilingual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99" y="5247684"/>
            <a:ext cx="3519120" cy="16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「網路用語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85" y="476672"/>
            <a:ext cx="2624200" cy="17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「ORZ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8" y="2889632"/>
            <a:ext cx="1896964" cy="18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9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Chinese Word segmentation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Chinese has word segmentation issues</a:t>
            </a:r>
          </a:p>
          <a:p>
            <a:pPr lvl="3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English uses space to separate words, but Chinese words are linked together</a:t>
            </a: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下雨天留客天留我不留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下雨，天留客。天留，我不留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下雨天，留客天。留我不</a:t>
            </a:r>
            <a:r>
              <a:rPr lang="en-US" altLang="zh-TW" dirty="0">
                <a:latin typeface="Trebuchet MS" pitchFamily="34" charset="0"/>
                <a:ea typeface="新細明體" charset="-120"/>
              </a:rPr>
              <a:t>?</a:t>
            </a:r>
            <a:r>
              <a:rPr lang="zh-TW" altLang="en-US" dirty="0">
                <a:latin typeface="Trebuchet MS" pitchFamily="34" charset="0"/>
                <a:ea typeface="新細明體" charset="-120"/>
              </a:rPr>
              <a:t>留。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/>
            <a:r>
              <a:rPr lang="en-US" altLang="zh-TW" dirty="0"/>
              <a:t>Word segmentation is a serious issue for Chinese</a:t>
            </a:r>
          </a:p>
          <a:p>
            <a:pPr lvl="2"/>
            <a:r>
              <a:rPr lang="zh-TW" altLang="en-US" dirty="0"/>
              <a:t>中研院斷詞系統</a:t>
            </a:r>
            <a:r>
              <a:rPr lang="en-US" altLang="zh-TW" dirty="0"/>
              <a:t>:http://ckipsvr.iis.sinica.edu.tw/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jieba</a:t>
            </a:r>
            <a:r>
              <a:rPr lang="en-US" altLang="zh-TW" dirty="0">
                <a:solidFill>
                  <a:srgbClr val="FF0000"/>
                </a:solidFill>
              </a:rPr>
              <a:t> package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</a:t>
            </a:r>
          </a:p>
          <a:p>
            <a:pPr lvl="2"/>
            <a:r>
              <a:rPr lang="en-US" altLang="zh-TW" dirty="0" err="1">
                <a:solidFill>
                  <a:srgbClr val="00B050"/>
                </a:solidFill>
              </a:rPr>
              <a:t>jiebaR</a:t>
            </a:r>
            <a:r>
              <a:rPr lang="en-US" altLang="zh-TW" dirty="0">
                <a:solidFill>
                  <a:srgbClr val="00B050"/>
                </a:solidFill>
              </a:rPr>
              <a:t> package</a:t>
            </a: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366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331"/>
            <a:ext cx="8229600" cy="487680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5364" name="Picture 4" descr="「data mi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6" y="4309909"/>
            <a:ext cx="3778367" cy="23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「Big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12" y="2708920"/>
            <a:ext cx="497218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「data min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" y="1932395"/>
            <a:ext cx="3599134" cy="2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「Big data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95" y="330346"/>
            <a:ext cx="2448272" cy="205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hlinkClick r:id="rId6"/>
            <a:extLst>
              <a:ext uri="{FF2B5EF4-FFF2-40B4-BE49-F238E27FC236}">
                <a16:creationId xmlns:a16="http://schemas.microsoft.com/office/drawing/2014/main" id="{F2020C0B-3BE2-46CA-8D9B-D55D527966A4}"/>
              </a:ext>
            </a:extLst>
          </p:cNvPr>
          <p:cNvSpPr txBox="1"/>
          <p:nvPr/>
        </p:nvSpPr>
        <p:spPr>
          <a:xfrm>
            <a:off x="6387033" y="1811177"/>
            <a:ext cx="2081014" cy="46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 FEB 2010</a:t>
            </a:r>
            <a:r>
              <a:rPr lang="en-US" altLang="zh-TW" sz="2400" b="0" i="0" dirty="0">
                <a:solidFill>
                  <a:srgbClr val="006600"/>
                </a:solidFill>
                <a:effectLst/>
                <a:latin typeface="EconSansOS"/>
              </a:rPr>
              <a:t> </a:t>
            </a:r>
            <a:endParaRPr lang="zh-TW" altLang="en-US" sz="24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>
            <a:hlinkClick r:id="rId6"/>
            <a:extLst>
              <a:ext uri="{FF2B5EF4-FFF2-40B4-BE49-F238E27FC236}">
                <a16:creationId xmlns:a16="http://schemas.microsoft.com/office/drawing/2014/main" id="{01036C02-AD22-49BA-A3E3-59E92E82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24" y="757906"/>
            <a:ext cx="2081014" cy="10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0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32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2275" name="Oval 3"/>
          <p:cNvSpPr>
            <a:spLocks noChangeArrowheads="1"/>
          </p:cNvSpPr>
          <p:nvPr/>
        </p:nvSpPr>
        <p:spPr bwMode="auto">
          <a:xfrm>
            <a:off x="2819400" y="3505200"/>
            <a:ext cx="1752600" cy="20574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1889125" y="646113"/>
            <a:ext cx="3521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zh-TW" altLang="zh-TW"/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609600" y="533400"/>
            <a:ext cx="716280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Generation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Bag of words</a:t>
            </a:r>
            <a:r>
              <a:rPr lang="en-US" altLang="zh-TW" sz="1400">
                <a:ea typeface="新細明體" charset="-120"/>
              </a:rPr>
              <a:t> </a:t>
            </a:r>
          </a:p>
          <a:p>
            <a:pPr eaLnBrk="1" hangingPunct="1"/>
            <a:endParaRPr lang="en-US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23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09600"/>
          </a:xfrm>
        </p:spPr>
        <p:txBody>
          <a:bodyPr>
            <a:noAutofit/>
          </a:bodyPr>
          <a:lstStyle/>
          <a:p>
            <a:r>
              <a:rPr lang="en-US" altLang="zh-TW" sz="3200" u="sng" dirty="0">
                <a:ea typeface="新細明體" charset="-120"/>
              </a:rPr>
              <a:t>Feature Generation: Bag of words(</a:t>
            </a:r>
            <a:r>
              <a:rPr lang="zh-TW" altLang="en-US" sz="3200" u="sng" dirty="0">
                <a:ea typeface="新細明體" charset="-120"/>
              </a:rPr>
              <a:t>詞袋理論</a:t>
            </a:r>
            <a:r>
              <a:rPr lang="en-US" altLang="zh-TW" sz="3200" u="sng" dirty="0">
                <a:ea typeface="新細明體" charset="-120"/>
              </a:rPr>
              <a:t>)</a:t>
            </a:r>
            <a:endParaRPr lang="en-US" altLang="zh-TW" sz="3200" u="sng" dirty="0">
              <a:solidFill>
                <a:srgbClr val="9900CC"/>
              </a:solidFill>
              <a:ea typeface="新細明體" charset="-120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69875" y="1524000"/>
            <a:ext cx="8305800" cy="49530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charset="-120"/>
              </a:rPr>
              <a:t>Text document is represented by the words it contains (and their occurrences)</a:t>
            </a:r>
          </a:p>
          <a:p>
            <a:pPr lvl="1"/>
            <a:r>
              <a:rPr lang="en-US" altLang="zh-TW" sz="2800" dirty="0">
                <a:solidFill>
                  <a:srgbClr val="A56F3C"/>
                </a:solidFill>
                <a:ea typeface="新細明體" charset="-120"/>
              </a:rPr>
              <a:t>e.g., “The Lord of the rings”  </a:t>
            </a:r>
            <a:r>
              <a:rPr lang="en-US" altLang="zh-TW" sz="2800" dirty="0">
                <a:solidFill>
                  <a:srgbClr val="A56F3C"/>
                </a:solidFill>
                <a:ea typeface="新細明體" charset="-120"/>
                <a:sym typeface="Symbol" pitchFamily="18" charset="2"/>
              </a:rPr>
              <a:t>  {“The”, “the”, “Lord”, “rings”, “of”}</a:t>
            </a:r>
            <a:endParaRPr lang="en-US" altLang="zh-TW" sz="2800" dirty="0">
              <a:solidFill>
                <a:srgbClr val="A56F3C"/>
              </a:solidFill>
              <a:ea typeface="新細明體" charset="-120"/>
            </a:endParaRPr>
          </a:p>
          <a:p>
            <a:pPr lvl="1"/>
            <a:r>
              <a:rPr lang="en-US" altLang="zh-TW" sz="2800" dirty="0">
                <a:solidFill>
                  <a:srgbClr val="3333CC"/>
                </a:solidFill>
                <a:ea typeface="新細明體" charset="-120"/>
              </a:rPr>
              <a:t>Order of words is not that important</a:t>
            </a:r>
          </a:p>
          <a:p>
            <a:pPr lvl="1"/>
            <a:r>
              <a:rPr lang="en-US" altLang="zh-TW" sz="2800" dirty="0" err="1">
                <a:ea typeface="新細明體" charset="-120"/>
              </a:rPr>
              <a:t>Repitition</a:t>
            </a:r>
            <a:r>
              <a:rPr lang="en-US" altLang="zh-TW" sz="2800" dirty="0">
                <a:ea typeface="新細明體" charset="-120"/>
              </a:rPr>
              <a:t> counts</a:t>
            </a:r>
          </a:p>
        </p:txBody>
      </p:sp>
      <p:pic>
        <p:nvPicPr>
          <p:cNvPr id="17410" name="Picture 2" descr="「the lord of the ring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14088"/>
            <a:ext cx="2516066" cy="32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5F4494F-7307-4E08-A50B-394BB2F5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2375"/>
              </p:ext>
            </p:extLst>
          </p:nvPr>
        </p:nvGraphicFramePr>
        <p:xfrm>
          <a:off x="269875" y="4765040"/>
          <a:ext cx="6085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893892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40541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3384292019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851343412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33348373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34332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2791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582832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18709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9329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8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7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9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61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1472" y="1382350"/>
            <a:ext cx="5143536" cy="242889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3175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4F64F21-817B-794E-AB93-7E5425AC5017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33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857224" y="3130746"/>
            <a:ext cx="7715304" cy="344152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 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Ng)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VJ)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、(PAUSECATEGORY)　２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P)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VB)　。(PERIODCATEGORY) </a:t>
            </a:r>
            <a:endParaRPr lang="zh-TW" altLang="en-US" sz="16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10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936A6E7F-060F-8A4D-B4AE-D87EA300C33D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34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71472" y="1428736"/>
            <a:ext cx="5000660" cy="235745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26" name="圓角矩形 25"/>
          <p:cNvSpPr/>
          <p:nvPr/>
        </p:nvSpPr>
        <p:spPr>
          <a:xfrm>
            <a:off x="1214414" y="3357586"/>
            <a:ext cx="6072230" cy="292893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9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416210"/>
            <a:ext cx="6072230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5" name="橢圓 14"/>
          <p:cNvSpPr/>
          <p:nvPr/>
        </p:nvSpPr>
        <p:spPr>
          <a:xfrm>
            <a:off x="857250" y="1773238"/>
            <a:ext cx="64293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429250" y="1773238"/>
            <a:ext cx="35718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929188" y="3286125"/>
            <a:ext cx="357187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4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EBFC70-6A96-7A41-AE2A-ED2BEB922364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35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571500" y="4381500"/>
          <a:ext cx="3071813" cy="1976436"/>
        </p:xfrm>
        <a:graphic>
          <a:graphicData uri="http://schemas.openxmlformats.org/drawingml/2006/table">
            <a:tbl>
              <a:tblPr/>
              <a:tblGrid>
                <a:gridCol w="10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3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原先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可以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就是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要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也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只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的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一直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等到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之後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結果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再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可能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不然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去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向下箭號 40"/>
          <p:cNvSpPr/>
          <p:nvPr/>
        </p:nvSpPr>
        <p:spPr>
          <a:xfrm>
            <a:off x="1643042" y="3997132"/>
            <a:ext cx="1144800" cy="432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3954110" y="4143380"/>
            <a:ext cx="4857784" cy="2500330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40" name="向右箭號 39"/>
          <p:cNvSpPr/>
          <p:nvPr/>
        </p:nvSpPr>
        <p:spPr>
          <a:xfrm>
            <a:off x="3571868" y="4643446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0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B3EE2C-10B8-8646-8C03-33B0C95C9413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36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37890" name="文字方塊 5"/>
          <p:cNvSpPr txBox="1">
            <a:spLocks noChangeArrowheads="1"/>
          </p:cNvSpPr>
          <p:nvPr/>
        </p:nvSpPr>
        <p:spPr bwMode="auto">
          <a:xfrm>
            <a:off x="2643188" y="6215063"/>
            <a:ext cx="5000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lang="en-US" altLang="zh-TW" sz="1200">
                <a:solidFill>
                  <a:srgbClr val="C00000"/>
                </a:solidFill>
                <a:sym typeface="Wingdings 3" charset="0"/>
              </a:rPr>
              <a:t> </a:t>
            </a:r>
            <a:r>
              <a:rPr lang="en-US" altLang="zh-TW" sz="1200">
                <a:solidFill>
                  <a:srgbClr val="C00000"/>
                </a:solidFill>
              </a:rPr>
              <a:t>Source: Chapter 7 Text Operations in </a:t>
            </a:r>
            <a:r>
              <a:rPr lang="zh-TW" altLang="en-US" sz="1200">
                <a:solidFill>
                  <a:srgbClr val="C00000"/>
                </a:solidFill>
              </a:rPr>
              <a:t>Hsin-Hsi Chen</a:t>
            </a:r>
            <a:r>
              <a:rPr lang="en-US" altLang="zh-TW" sz="1200">
                <a:solidFill>
                  <a:srgbClr val="C00000"/>
                </a:solidFill>
              </a:rPr>
              <a:t>’s lecture slides</a:t>
            </a:r>
            <a:endParaRPr lang="zh-TW" altLang="en-US" sz="1200">
              <a:solidFill>
                <a:srgbClr val="C000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524000" y="1397000"/>
          <a:ext cx="6096000" cy="47548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58388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40332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39014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31873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30025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也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29646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29211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Na 24269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20403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說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VE 19625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18152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你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要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15955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會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14066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13013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大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11577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11125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著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11026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她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10776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還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可以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9670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9416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自己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9069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8992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8869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8818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兩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8692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8508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VG 8369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8304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8037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將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7858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更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Da 7266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已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7256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7947" name="標題 1"/>
          <p:cNvSpPr txBox="1">
            <a:spLocks/>
          </p:cNvSpPr>
          <p:nvPr/>
        </p:nvSpPr>
        <p:spPr bwMode="auto">
          <a:xfrm>
            <a:off x="457200" y="428625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kumimoji="0" lang="en-US" altLang="zh-TW" sz="4000">
                <a:solidFill>
                  <a:schemeClr val="tx2"/>
                </a:solidFill>
                <a:latin typeface="Trebuchet MS" charset="0"/>
                <a:ea typeface="微軟正黑體" charset="0"/>
                <a:cs typeface="微軟正黑體" charset="0"/>
              </a:rPr>
              <a:t>Chinese stop word</a:t>
            </a:r>
            <a:endParaRPr kumimoji="0" lang="zh-TW" altLang="en-US" sz="4000">
              <a:solidFill>
                <a:schemeClr val="tx2"/>
              </a:solidFill>
              <a:latin typeface="Trebuchet MS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5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739034"/>
            <a:ext cx="5929354" cy="183284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8" name="橢圓 17"/>
          <p:cNvSpPr/>
          <p:nvPr/>
        </p:nvSpPr>
        <p:spPr>
          <a:xfrm>
            <a:off x="1725613" y="1763713"/>
            <a:ext cx="785812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85813" y="2844800"/>
            <a:ext cx="846137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94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E3E93AC-5D80-C54D-831F-DE0D71DDDF0F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37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388938" y="3932238"/>
          <a:ext cx="4945062" cy="2022474"/>
        </p:xfrm>
        <a:graphic>
          <a:graphicData uri="http://schemas.openxmlformats.org/drawingml/2006/table">
            <a:tbl>
              <a:tblPr/>
              <a:tblGrid>
                <a:gridCol w="15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8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Collocations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572132" y="3857628"/>
            <a:ext cx="3429024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21" name="向下箭號 20"/>
          <p:cNvSpPr/>
          <p:nvPr/>
        </p:nvSpPr>
        <p:spPr>
          <a:xfrm>
            <a:off x="2284192" y="3535300"/>
            <a:ext cx="1144800" cy="414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5251356" y="4643446"/>
            <a:ext cx="414000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8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214438" y="1500188"/>
          <a:ext cx="4319587" cy="48768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207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2BED0645-2391-0A46-AE30-FF4D2CF27615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38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357188" y="1552575"/>
          <a:ext cx="2879725" cy="4876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21088" y="1857375"/>
          <a:ext cx="2879725" cy="4572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4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213578" y="3643314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2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C2483316-EA58-1442-A536-4F915A3BBDE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39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8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54" y="2049419"/>
            <a:ext cx="3985052" cy="3611829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11560" y="1696646"/>
            <a:ext cx="4142106" cy="4036609"/>
            <a:chOff x="554994" y="1556792"/>
            <a:chExt cx="5390321" cy="48291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94" y="1556792"/>
              <a:ext cx="5390321" cy="482910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63752" y="4941168"/>
              <a:ext cx="1728192" cy="120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矩形 7"/>
          <p:cNvSpPr/>
          <p:nvPr/>
        </p:nvSpPr>
        <p:spPr>
          <a:xfrm>
            <a:off x="143508" y="611292"/>
            <a:ext cx="8856984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The Sexiest Job of the 21</a:t>
            </a:r>
            <a:r>
              <a:rPr lang="en-US" altLang="zh-TW" sz="4000" b="1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st</a:t>
            </a:r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 Century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875963" y="5935754"/>
            <a:ext cx="4349233" cy="6219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cs typeface="+mn-cs"/>
              </a:rPr>
              <a:t>Program + Statistics + Business</a:t>
            </a:r>
            <a:endParaRPr lang="en-US" sz="2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pic>
        <p:nvPicPr>
          <p:cNvPr id="21506" name="Picture 2" descr="Inside Harvard Business Review's Plans to Boost High-Frequency Traffic –  Folio:">
            <a:hlinkClick r:id="rId4"/>
            <a:extLst>
              <a:ext uri="{FF2B5EF4-FFF2-40B4-BE49-F238E27FC236}">
                <a16:creationId xmlns:a16="http://schemas.microsoft.com/office/drawing/2014/main" id="{8908769E-35DA-4F3A-965D-742A72F1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3" y="5058020"/>
            <a:ext cx="1773725" cy="1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2B647C2B-9CD3-43ED-AAD3-1C520CF26DF6}"/>
              </a:ext>
            </a:extLst>
          </p:cNvPr>
          <p:cNvSpPr txBox="1"/>
          <p:nvPr/>
        </p:nvSpPr>
        <p:spPr>
          <a:xfrm>
            <a:off x="2318906" y="6010903"/>
            <a:ext cx="2443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In October 2012</a:t>
            </a:r>
            <a:endParaRPr lang="zh-TW" altLang="en-US" sz="20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63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00063" y="1738313"/>
          <a:ext cx="1079500" cy="3048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d1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2B3E333-0112-F641-A43A-A3EE8201F86E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40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670050" y="1738313"/>
          <a:ext cx="1079500" cy="21336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d2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2844800" y="1738313"/>
          <a:ext cx="1079500" cy="1828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d3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油電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4037013" y="1738313"/>
          <a:ext cx="1079500" cy="1524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dn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右彎箭號 20"/>
          <p:cNvSpPr/>
          <p:nvPr/>
        </p:nvSpPr>
        <p:spPr>
          <a:xfrm rot="5400000">
            <a:off x="4792026" y="3137536"/>
            <a:ext cx="1214446" cy="1225870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159" name="矩形 40"/>
          <p:cNvSpPr>
            <a:spLocks noChangeArrowheads="1"/>
          </p:cNvSpPr>
          <p:nvPr/>
        </p:nvSpPr>
        <p:spPr bwMode="auto">
          <a:xfrm>
            <a:off x="4286250" y="3416300"/>
            <a:ext cx="2928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"/>
            <a:r>
              <a:rPr kumimoji="0" lang="en-US" altLang="zh-TW" sz="1600">
                <a:solidFill>
                  <a:srgbClr val="292A45"/>
                </a:solidFill>
                <a:latin typeface="微軟正黑體" charset="0"/>
                <a:ea typeface="Arial" charset="0"/>
                <a:cs typeface="Arial" charset="0"/>
              </a:rPr>
              <a:t>Choose selected index terms form several documents</a:t>
            </a:r>
            <a:endParaRPr kumimoji="0" lang="zh-TW" altLang="en-US" sz="1600">
              <a:solidFill>
                <a:srgbClr val="292A45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57750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降價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29313" y="4500563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吸收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71938" y="485775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漲幅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57750" y="5357813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汽油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29313" y="5357813"/>
            <a:ext cx="877887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沙拉油</a:t>
            </a:r>
          </a:p>
        </p:txBody>
      </p:sp>
      <p:sp>
        <p:nvSpPr>
          <p:cNvPr id="46165" name="矩形 50"/>
          <p:cNvSpPr>
            <a:spLocks noChangeArrowheads="1"/>
          </p:cNvSpPr>
          <p:nvPr/>
        </p:nvSpPr>
        <p:spPr bwMode="auto">
          <a:xfrm>
            <a:off x="5000625" y="450056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rPr>
              <a:t>麵粉</a:t>
            </a:r>
          </a:p>
        </p:txBody>
      </p:sp>
      <p:sp>
        <p:nvSpPr>
          <p:cNvPr id="52" name="矩形 51"/>
          <p:cNvSpPr/>
          <p:nvPr/>
        </p:nvSpPr>
        <p:spPr>
          <a:xfrm>
            <a:off x="5643563" y="4929188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柴油</a:t>
            </a:r>
          </a:p>
        </p:txBody>
      </p:sp>
      <p:sp>
        <p:nvSpPr>
          <p:cNvPr id="53" name="矩形 52"/>
          <p:cNvSpPr/>
          <p:nvPr/>
        </p:nvSpPr>
        <p:spPr>
          <a:xfrm>
            <a:off x="6429375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轎車</a:t>
            </a:r>
          </a:p>
        </p:txBody>
      </p:sp>
      <p:sp>
        <p:nvSpPr>
          <p:cNvPr id="46168" name="矩形 53"/>
          <p:cNvSpPr>
            <a:spLocks noChangeArrowheads="1"/>
          </p:cNvSpPr>
          <p:nvPr/>
        </p:nvSpPr>
        <p:spPr bwMode="auto">
          <a:xfrm>
            <a:off x="7286625" y="50720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en-US" altLang="zh-TW">
                <a:solidFill>
                  <a:srgbClr val="2B4A5E"/>
                </a:solidFill>
                <a:latin typeface="微軟正黑體" charset="0"/>
                <a:ea typeface="Arial" charset="0"/>
                <a:cs typeface="Arial" charset="0"/>
              </a:rPr>
              <a:t>…</a:t>
            </a:r>
            <a:endParaRPr kumimoji="0" lang="zh-TW" altLang="en-US">
              <a:solidFill>
                <a:srgbClr val="2B4A5E"/>
              </a:solidFill>
              <a:latin typeface="微軟正黑體" charset="0"/>
              <a:ea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9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內容版面配置區 2"/>
          <p:cNvSpPr>
            <a:spLocks noGrp="1"/>
          </p:cNvSpPr>
          <p:nvPr>
            <p:ph idx="1"/>
          </p:nvPr>
        </p:nvSpPr>
        <p:spPr>
          <a:xfrm>
            <a:off x="457200" y="4857750"/>
            <a:ext cx="8186738" cy="1868488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kumimoji="0" lang="en-US" altLang="zh-TW" sz="2400" b="1">
                <a:solidFill>
                  <a:srgbClr val="326064"/>
                </a:solidFill>
                <a:latin typeface="Georgia" charset="0"/>
                <a:ea typeface="標楷體" charset="0"/>
                <a:cs typeface="標楷體" charset="0"/>
              </a:rPr>
              <a:t>In vector representation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1 doc = 1 vector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Each word has its own weights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	  </a:t>
            </a: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weights = 1,   if doc1 contains word A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	  weights = 0, if doc1 doesn’t contain word B</a:t>
            </a:r>
          </a:p>
        </p:txBody>
      </p:sp>
      <p:sp>
        <p:nvSpPr>
          <p:cNvPr id="48130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4813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C899169-A2BD-4647-ACF7-173AEEBA953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41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pSp>
        <p:nvGrpSpPr>
          <p:cNvPr id="48132" name="群組 55"/>
          <p:cNvGrpSpPr>
            <a:grpSpLocks/>
          </p:cNvGrpSpPr>
          <p:nvPr/>
        </p:nvGrpSpPr>
        <p:grpSpPr bwMode="auto">
          <a:xfrm>
            <a:off x="928688" y="2857500"/>
            <a:ext cx="7072312" cy="1920875"/>
            <a:chOff x="928662" y="3982636"/>
            <a:chExt cx="7072362" cy="1921642"/>
          </a:xfrm>
        </p:grpSpPr>
        <p:grpSp>
          <p:nvGrpSpPr>
            <p:cNvPr id="48222" name="群組 26"/>
            <p:cNvGrpSpPr>
              <a:grpSpLocks/>
            </p:cNvGrpSpPr>
            <p:nvPr/>
          </p:nvGrpSpPr>
          <p:grpSpPr bwMode="auto">
            <a:xfrm>
              <a:off x="928662" y="3982636"/>
              <a:ext cx="7072362" cy="1921642"/>
              <a:chOff x="1857356" y="3922921"/>
              <a:chExt cx="7072362" cy="1921642"/>
            </a:xfrm>
          </p:grpSpPr>
          <p:sp>
            <p:nvSpPr>
              <p:cNvPr id="23" name="圓角矩形 22"/>
              <p:cNvSpPr/>
              <p:nvPr/>
            </p:nvSpPr>
            <p:spPr>
              <a:xfrm>
                <a:off x="1857356" y="3940391"/>
                <a:ext cx="7072362" cy="1904172"/>
              </a:xfrm>
              <a:prstGeom prst="roundRect">
                <a:avLst>
                  <a:gd name="adj" fmla="val 747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TW" altLang="en-US" sz="1400">
                  <a:solidFill>
                    <a:srgbClr val="77B6BB"/>
                  </a:solidFill>
                  <a:latin typeface="Arial" pitchFamily="34" charset="0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48225" name="矩形 21"/>
              <p:cNvSpPr>
                <a:spLocks noChangeArrowheads="1"/>
              </p:cNvSpPr>
              <p:nvPr/>
            </p:nvSpPr>
            <p:spPr bwMode="auto">
              <a:xfrm>
                <a:off x="6575439" y="3922921"/>
                <a:ext cx="2320941" cy="400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Index term vector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6" name="矩形 23"/>
              <p:cNvSpPr>
                <a:spLocks noChangeArrowheads="1"/>
              </p:cNvSpPr>
              <p:nvPr/>
            </p:nvSpPr>
            <p:spPr bwMode="auto">
              <a:xfrm>
                <a:off x="1985944" y="4608995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1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7" name="矩形 24"/>
              <p:cNvSpPr>
                <a:spLocks noChangeArrowheads="1"/>
              </p:cNvSpPr>
              <p:nvPr/>
            </p:nvSpPr>
            <p:spPr bwMode="auto">
              <a:xfrm>
                <a:off x="2063732" y="5229956"/>
                <a:ext cx="255589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…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8" name="矩形 25"/>
              <p:cNvSpPr>
                <a:spLocks noChangeArrowheads="1"/>
              </p:cNvSpPr>
              <p:nvPr/>
            </p:nvSpPr>
            <p:spPr bwMode="auto">
              <a:xfrm>
                <a:off x="1982769" y="5468176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n</a:t>
                </a:r>
                <a:endParaRPr lang="zh-TW" altLang="en-US" sz="2000" b="1">
                  <a:solidFill>
                    <a:srgbClr val="292A45"/>
                  </a:solidFill>
                </a:endParaRPr>
              </a:p>
            </p:txBody>
          </p:sp>
        </p:grpSp>
        <p:sp>
          <p:nvSpPr>
            <p:cNvPr id="48223" name="矩形 44"/>
            <p:cNvSpPr>
              <a:spLocks noChangeArrowheads="1"/>
            </p:cNvSpPr>
            <p:nvPr/>
          </p:nvSpPr>
          <p:spPr bwMode="auto">
            <a:xfrm>
              <a:off x="1058838" y="5053038"/>
              <a:ext cx="252414" cy="30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rgbClr val="224043"/>
                  </a:solidFill>
                </a:rPr>
                <a:t>d</a:t>
              </a:r>
              <a:r>
                <a:rPr lang="en-US" altLang="zh-TW" sz="2000" baseline="-25000">
                  <a:solidFill>
                    <a:srgbClr val="292A45"/>
                  </a:solidFill>
                </a:rPr>
                <a:t>2</a:t>
              </a:r>
              <a:endParaRPr lang="zh-TW" altLang="en-US" sz="2000" b="1">
                <a:solidFill>
                  <a:srgbClr val="224043"/>
                </a:solidFill>
              </a:endParaRPr>
            </a:p>
          </p:txBody>
        </p:sp>
      </p:grpSp>
      <p:grpSp>
        <p:nvGrpSpPr>
          <p:cNvPr id="48133" name="群組 54"/>
          <p:cNvGrpSpPr>
            <a:grpSpLocks/>
          </p:cNvGrpSpPr>
          <p:nvPr/>
        </p:nvGrpSpPr>
        <p:grpSpPr bwMode="auto">
          <a:xfrm>
            <a:off x="1203325" y="1643063"/>
            <a:ext cx="3154363" cy="1227137"/>
            <a:chOff x="7718895" y="3071810"/>
            <a:chExt cx="3153673" cy="1226588"/>
          </a:xfrm>
        </p:grpSpPr>
        <p:sp>
          <p:nvSpPr>
            <p:cNvPr id="46" name="矩形 45"/>
            <p:cNvSpPr/>
            <p:nvPr/>
          </p:nvSpPr>
          <p:spPr>
            <a:xfrm>
              <a:off x="8504536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降價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429846" y="3071810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吸收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718895" y="3428837"/>
              <a:ext cx="645972" cy="369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漲幅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358518" y="3928676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汽油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429846" y="3928676"/>
              <a:ext cx="877696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沙拉油</a:t>
              </a:r>
            </a:p>
          </p:txBody>
        </p:sp>
        <p:sp>
          <p:nvSpPr>
            <p:cNvPr id="48218" name="矩形 50"/>
            <p:cNvSpPr>
              <a:spLocks noChangeArrowheads="1"/>
            </p:cNvSpPr>
            <p:nvPr/>
          </p:nvSpPr>
          <p:spPr bwMode="auto">
            <a:xfrm>
              <a:off x="8501362" y="3071810"/>
              <a:ext cx="645971" cy="369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zh-TW" altLang="en-US">
                  <a:solidFill>
                    <a:srgbClr val="2B4A5E"/>
                  </a:solidFill>
                  <a:latin typeface="微軟正黑體" charset="0"/>
                  <a:ea typeface="微軟正黑體" charset="0"/>
                </a:rPr>
                <a:t>麵粉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144158" y="3500243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柴油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9929799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轎車</a:t>
              </a:r>
            </a:p>
          </p:txBody>
        </p:sp>
        <p:sp>
          <p:nvSpPr>
            <p:cNvPr id="48221" name="矩形 53"/>
            <p:cNvSpPr>
              <a:spLocks noChangeArrowheads="1"/>
            </p:cNvSpPr>
            <p:nvPr/>
          </p:nvSpPr>
          <p:spPr bwMode="auto">
            <a:xfrm>
              <a:off x="10509110" y="3703352"/>
              <a:ext cx="363458" cy="36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en-US" altLang="zh-TW">
                  <a:solidFill>
                    <a:srgbClr val="2B4A5E"/>
                  </a:solidFill>
                  <a:latin typeface="微軟正黑體" charset="0"/>
                  <a:ea typeface="Arial" charset="0"/>
                  <a:cs typeface="Arial" charset="0"/>
                </a:rPr>
                <a:t>…</a:t>
              </a:r>
              <a:endPara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endParaRPr>
            </a:p>
          </p:txBody>
        </p:sp>
      </p:grpSp>
      <p:sp>
        <p:nvSpPr>
          <p:cNvPr id="21" name="右彎箭號 20"/>
          <p:cNvSpPr/>
          <p:nvPr/>
        </p:nvSpPr>
        <p:spPr>
          <a:xfrm rot="6970435">
            <a:off x="4492664" y="2042610"/>
            <a:ext cx="824830" cy="1132872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82713" y="3281363"/>
          <a:ext cx="6494462" cy="3079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1370013" y="3614738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370013" y="3975100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1377950" y="4387850"/>
          <a:ext cx="6494463" cy="282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93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Selection</a:t>
            </a:r>
          </a:p>
        </p:txBody>
      </p:sp>
      <p:sp>
        <p:nvSpPr>
          <p:cNvPr id="186372" name="Oval 4"/>
          <p:cNvSpPr>
            <a:spLocks noChangeArrowheads="1"/>
          </p:cNvSpPr>
          <p:nvPr/>
        </p:nvSpPr>
        <p:spPr bwMode="auto">
          <a:xfrm>
            <a:off x="4267200" y="2895600"/>
            <a:ext cx="1676400" cy="1828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80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543800" cy="808038"/>
          </a:xfrm>
        </p:spPr>
        <p:txBody>
          <a:bodyPr/>
          <a:lstStyle/>
          <a:p>
            <a:r>
              <a:rPr lang="en-US" altLang="zh-TW" u="sng">
                <a:ea typeface="新細明體" charset="-120"/>
              </a:rPr>
              <a:t>Feature selection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Reduce dimensionality</a:t>
            </a:r>
          </a:p>
          <a:p>
            <a:pPr lvl="1"/>
            <a:r>
              <a:rPr lang="en-US" altLang="zh-TW">
                <a:ea typeface="新細明體" charset="-120"/>
              </a:rPr>
              <a:t>Learners have difficulty addressing tasks with high dimensionality </a:t>
            </a:r>
          </a:p>
          <a:p>
            <a:r>
              <a:rPr lang="en-US" altLang="zh-TW">
                <a:ea typeface="新細明體" charset="-120"/>
              </a:rPr>
              <a:t>Irrelevant features</a:t>
            </a:r>
          </a:p>
          <a:p>
            <a:pPr lvl="1"/>
            <a:r>
              <a:rPr lang="en-US" altLang="zh-TW">
                <a:ea typeface="新細明體" charset="-120"/>
              </a:rPr>
              <a:t>Not all features help! </a:t>
            </a:r>
          </a:p>
          <a:p>
            <a:pPr lvl="2"/>
            <a:r>
              <a:rPr lang="en-US" altLang="zh-TW">
                <a:solidFill>
                  <a:srgbClr val="A56F3C"/>
                </a:solidFill>
                <a:ea typeface="新細明體" charset="-120"/>
              </a:rPr>
              <a:t>e.g., the existence of a noun in a news article is unlikely to help classify it as “politics” or “sport” </a:t>
            </a:r>
          </a:p>
        </p:txBody>
      </p:sp>
    </p:spTree>
    <p:extLst>
      <p:ext uri="{BB962C8B-B14F-4D97-AF65-F5344CB8AC3E}">
        <p14:creationId xmlns:p14="http://schemas.microsoft.com/office/powerpoint/2010/main" val="186449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5900"/>
            <a:ext cx="6678613" cy="531813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Assigning Weights</a:t>
            </a:r>
          </a:p>
        </p:txBody>
      </p:sp>
      <p:sp>
        <p:nvSpPr>
          <p:cNvPr id="132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05788" cy="4857750"/>
          </a:xfrm>
          <a:ln/>
        </p:spPr>
        <p:txBody>
          <a:bodyPr/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measure:  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   term frequency (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) * inverse document frequency (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) </a:t>
            </a:r>
          </a:p>
          <a:p>
            <a:pPr marL="474663" lvl="1" indent="-284163" defTabSz="449263"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sz="1800" dirty="0">
                <a:ea typeface="新細明體" charset="-120"/>
              </a:rPr>
              <a:t>Want to weight terms highly if they are frequent in relevant documents … BUT infrequent in the collection as a whole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Goal: assign a 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*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weight to each term in each document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altLang="zh-TW" dirty="0">
              <a:ea typeface="新細明體" charset="-120"/>
            </a:endParaRPr>
          </a:p>
        </p:txBody>
      </p:sp>
      <p:grpSp>
        <p:nvGrpSpPr>
          <p:cNvPr id="1323012" name="Group 4"/>
          <p:cNvGrpSpPr>
            <a:grpSpLocks/>
          </p:cNvGrpSpPr>
          <p:nvPr/>
        </p:nvGrpSpPr>
        <p:grpSpPr bwMode="auto">
          <a:xfrm>
            <a:off x="990600" y="3352800"/>
            <a:ext cx="2830513" cy="487363"/>
            <a:chOff x="624" y="2112"/>
            <a:chExt cx="1783" cy="307"/>
          </a:xfrm>
        </p:grpSpPr>
        <p:graphicFrame>
          <p:nvGraphicFramePr>
            <p:cNvPr id="1323013" name="Object 5"/>
            <p:cNvGraphicFramePr>
              <a:graphicFrameLocks noChangeAspect="1"/>
            </p:cNvGraphicFramePr>
            <p:nvPr/>
          </p:nvGraphicFramePr>
          <p:xfrm>
            <a:off x="624" y="2112"/>
            <a:ext cx="178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0" r:id="rId4" imgW="31699080" imgH="5486400" progId="">
                    <p:embed/>
                  </p:oleObj>
                </mc:Choice>
                <mc:Fallback>
                  <p:oleObj r:id="rId4" imgW="31699080" imgH="548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112"/>
                          <a:ext cx="1784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4" name="AutoShape 6"/>
            <p:cNvSpPr>
              <a:spLocks noChangeArrowheads="1"/>
            </p:cNvSpPr>
            <p:nvPr/>
          </p:nvSpPr>
          <p:spPr bwMode="auto">
            <a:xfrm>
              <a:off x="624" y="2112"/>
              <a:ext cx="1784" cy="308"/>
            </a:xfrm>
            <a:prstGeom prst="roundRect">
              <a:avLst>
                <a:gd name="adj" fmla="val 32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1323015" name="Object 7"/>
          <p:cNvGraphicFramePr>
            <a:graphicFrameLocks noChangeAspect="1"/>
          </p:cNvGraphicFramePr>
          <p:nvPr/>
        </p:nvGraphicFramePr>
        <p:xfrm>
          <a:off x="990600" y="4038600"/>
          <a:ext cx="4648200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1" r:id="rId6" imgW="3095640" imgH="1581120" progId="">
                  <p:embed/>
                </p:oleObj>
              </mc:Choice>
              <mc:Fallback>
                <p:oleObj r:id="rId6" imgW="3095640" imgH="158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4648200" cy="235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3016" name="Group 8"/>
          <p:cNvGrpSpPr>
            <a:grpSpLocks/>
          </p:cNvGrpSpPr>
          <p:nvPr/>
        </p:nvGrpSpPr>
        <p:grpSpPr bwMode="auto">
          <a:xfrm>
            <a:off x="6172200" y="3505200"/>
            <a:ext cx="1847850" cy="2589213"/>
            <a:chOff x="3888" y="2208"/>
            <a:chExt cx="1164" cy="1631"/>
          </a:xfrm>
        </p:grpSpPr>
        <p:graphicFrame>
          <p:nvGraphicFramePr>
            <p:cNvPr id="1323017" name="Object 9"/>
            <p:cNvGraphicFramePr>
              <a:graphicFrameLocks noChangeAspect="1"/>
            </p:cNvGraphicFramePr>
            <p:nvPr/>
          </p:nvGraphicFramePr>
          <p:xfrm>
            <a:off x="3888" y="2208"/>
            <a:ext cx="1165" cy="1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2" r:id="rId8" imgW="1266840" imgH="1781280" progId="">
                    <p:embed/>
                  </p:oleObj>
                </mc:Choice>
                <mc:Fallback>
                  <p:oleObj r:id="rId8" imgW="1266840" imgH="1781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08"/>
                          <a:ext cx="1165" cy="16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8" name="AutoShape 10"/>
            <p:cNvSpPr>
              <a:spLocks noChangeArrowheads="1"/>
            </p:cNvSpPr>
            <p:nvPr/>
          </p:nvSpPr>
          <p:spPr bwMode="auto">
            <a:xfrm>
              <a:off x="3888" y="2208"/>
              <a:ext cx="1165" cy="1632"/>
            </a:xfrm>
            <a:prstGeom prst="roundRect">
              <a:avLst>
                <a:gd name="adj" fmla="val 83"/>
              </a:avLst>
            </a:prstGeom>
            <a:noFill/>
            <a:ln w="936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92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fld id="{11E78E6C-DFF0-45E8-8EE2-5B715482BF4F}" type="slidenum">
              <a:rPr lang="en-US" altLang="zh-TW" sz="1200" smtClean="0">
                <a:solidFill>
                  <a:srgbClr val="CC6600"/>
                </a:solidFill>
                <a:latin typeface="Helvetica" pitchFamily="34" charset="0"/>
              </a:rPr>
              <a:pPr algn="ctr" eaLnBrk="1" hangingPunct="1"/>
              <a:t>45</a:t>
            </a:fld>
            <a:endParaRPr lang="en-US" altLang="zh-TW" sz="1200">
              <a:solidFill>
                <a:srgbClr val="CC6600"/>
              </a:solidFill>
              <a:latin typeface="Times New Roman" pitchFamily="18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Computing </a:t>
            </a:r>
            <a:r>
              <a:rPr lang="en-US" altLang="zh-TW" dirty="0" err="1"/>
              <a:t>tf-idf</a:t>
            </a:r>
            <a:r>
              <a:rPr lang="en-US" altLang="zh-TW" dirty="0"/>
              <a:t> -- An Example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96200" cy="4572000"/>
          </a:xfrm>
        </p:spPr>
        <p:txBody>
          <a:bodyPr lIns="0"/>
          <a:lstStyle/>
          <a:p>
            <a:pPr eaLnBrk="1" hangingPunct="1">
              <a:buFontTx/>
              <a:buNone/>
            </a:pPr>
            <a:r>
              <a:rPr lang="en-US" altLang="zh-TW" sz="2400" dirty="0"/>
              <a:t>Given a document containing terms with given frequencies: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A(3), B(2), C(1)</a:t>
            </a:r>
            <a:endParaRPr lang="en-US" altLang="zh-TW" dirty="0">
              <a:solidFill>
                <a:srgbClr val="000099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400" dirty="0"/>
              <a:t>Assume collection contains 10,000 documents and 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document frequencies of these terms are: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A(50), B(1300), C(250)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Then: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A: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3/3;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</a:t>
            </a:r>
            <a:r>
              <a:rPr lang="en-US" altLang="zh-TW" sz="2400" dirty="0">
                <a:solidFill>
                  <a:srgbClr val="000099"/>
                </a:solidFill>
              </a:rPr>
              <a:t>(10000/50) = 7.6;  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7.6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B: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2/3;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(10000/1300) = 2.9;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2.0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C: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1/3;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(10000/250) = 5.3;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1.8</a:t>
            </a:r>
          </a:p>
        </p:txBody>
      </p:sp>
    </p:spTree>
    <p:extLst>
      <p:ext uri="{BB962C8B-B14F-4D97-AF65-F5344CB8AC3E}">
        <p14:creationId xmlns:p14="http://schemas.microsoft.com/office/powerpoint/2010/main" val="279593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/>
              <a:t>D1: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and it </a:t>
            </a:r>
            <a:r>
              <a:rPr lang="en-US" altLang="zh-TW" b="1"/>
              <a:t>fell</a:t>
            </a:r>
            <a:r>
              <a:rPr lang="en-US" altLang="zh-TW"/>
              <a:t> from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D2: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</a:t>
            </a:r>
            <a:r>
              <a:rPr lang="en-US" altLang="zh-TW" b="1"/>
              <a:t>ants</a:t>
            </a:r>
            <a:r>
              <a:rPr lang="en-US" altLang="zh-TW"/>
              <a:t> on the </a:t>
            </a:r>
            <a:r>
              <a:rPr lang="en-US" altLang="zh-TW" b="1"/>
              <a:t>bark</a:t>
            </a:r>
            <a:r>
              <a:rPr lang="en-US" altLang="zh-TW"/>
              <a:t> of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D3: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D4: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D5: "the </a:t>
            </a:r>
            <a:r>
              <a:rPr lang="en-US" altLang="zh-TW" b="1"/>
              <a:t>bark</a:t>
            </a:r>
            <a:r>
              <a:rPr lang="en-US" altLang="zh-TW"/>
              <a:t> </a:t>
            </a:r>
            <a:r>
              <a:rPr lang="en-US" altLang="zh-TW" b="1"/>
              <a:t>fell</a:t>
            </a:r>
            <a:r>
              <a:rPr lang="en-US" altLang="zh-TW"/>
              <a:t> from the </a:t>
            </a:r>
            <a:r>
              <a:rPr lang="en-US" altLang="zh-TW" b="1"/>
              <a:t>tree</a:t>
            </a:r>
            <a:r>
              <a:rPr lang="en-US" altLang="zh-TW"/>
              <a:t> as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”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89040"/>
            <a:ext cx="735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451100"/>
            <a:ext cx="7137400" cy="1943100"/>
          </a:xfrm>
          <a:prstGeom prst="rect">
            <a:avLst/>
          </a:prstGeom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TF* IDF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41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74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Text/Data Mining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Similarity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Sentiment of documents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90468" name="Oval 4"/>
          <p:cNvSpPr>
            <a:spLocks noChangeArrowheads="1"/>
          </p:cNvSpPr>
          <p:nvPr/>
        </p:nvSpPr>
        <p:spPr bwMode="auto">
          <a:xfrm>
            <a:off x="5867400" y="1905000"/>
            <a:ext cx="1600200" cy="1981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00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5" y="1340768"/>
            <a:ext cx="5532487" cy="4145757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517605" y="5918783"/>
            <a:ext cx="82296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33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66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Managers with Data Science Capability </a:t>
            </a:r>
            <a:endParaRPr lang="en-US" sz="33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66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-10294" y="328593"/>
            <a:ext cx="91440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333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Key Talent for </a:t>
            </a:r>
            <a:r>
              <a:rPr lang="en-US" altLang="zh-TW" sz="40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Digital Transformation</a:t>
            </a:r>
            <a:endParaRPr lang="en-US" sz="40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31E39-4310-440B-B8F5-1D56073DDFB6}"/>
              </a:ext>
            </a:extLst>
          </p:cNvPr>
          <p:cNvGrpSpPr/>
          <p:nvPr/>
        </p:nvGrpSpPr>
        <p:grpSpPr>
          <a:xfrm>
            <a:off x="5562153" y="1484784"/>
            <a:ext cx="3402379" cy="3672408"/>
            <a:chOff x="5328084" y="1961581"/>
            <a:chExt cx="3402378" cy="2700301"/>
          </a:xfrm>
        </p:grpSpPr>
        <p:sp>
          <p:nvSpPr>
            <p:cNvPr id="21" name="向下箭號 20"/>
            <p:cNvSpPr/>
            <p:nvPr/>
          </p:nvSpPr>
          <p:spPr>
            <a:xfrm>
              <a:off x="5328084" y="4121822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Decision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9" name="向下箭號 18"/>
            <p:cNvSpPr/>
            <p:nvPr/>
          </p:nvSpPr>
          <p:spPr>
            <a:xfrm>
              <a:off x="5328084" y="3595263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Optimization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8" name="向下箭號 17"/>
            <p:cNvSpPr/>
            <p:nvPr/>
          </p:nvSpPr>
          <p:spPr>
            <a:xfrm>
              <a:off x="5328084" y="3068705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Simulation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5328084" y="2542146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Assumption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" name="向下箭號 2"/>
            <p:cNvSpPr/>
            <p:nvPr/>
          </p:nvSpPr>
          <p:spPr>
            <a:xfrm>
              <a:off x="5328084" y="2015588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Prediction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5" name="向左箭號 34"/>
            <p:cNvSpPr/>
            <p:nvPr/>
          </p:nvSpPr>
          <p:spPr>
            <a:xfrm>
              <a:off x="7085260" y="1961581"/>
              <a:ext cx="1645202" cy="469580"/>
            </a:xfrm>
            <a:prstGeom prst="leftArrow">
              <a:avLst>
                <a:gd name="adj1" fmla="val 100000"/>
                <a:gd name="adj2" fmla="val 24674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Strategy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6" name="向左箭號 35"/>
            <p:cNvSpPr/>
            <p:nvPr/>
          </p:nvSpPr>
          <p:spPr>
            <a:xfrm>
              <a:off x="7085260" y="2508915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Marketing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7" name="向左箭號 36"/>
            <p:cNvSpPr/>
            <p:nvPr/>
          </p:nvSpPr>
          <p:spPr>
            <a:xfrm>
              <a:off x="7085260" y="3056249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Operation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8" name="向左箭號 37"/>
            <p:cNvSpPr/>
            <p:nvPr/>
          </p:nvSpPr>
          <p:spPr>
            <a:xfrm>
              <a:off x="7085260" y="3603583"/>
              <a:ext cx="1645202" cy="469580"/>
            </a:xfrm>
            <a:prstGeom prst="leftArrow">
              <a:avLst>
                <a:gd name="adj1" fmla="val 100000"/>
                <a:gd name="adj2" fmla="val 34897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Accounting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9" name="向左箭號 38"/>
            <p:cNvSpPr/>
            <p:nvPr/>
          </p:nvSpPr>
          <p:spPr>
            <a:xfrm>
              <a:off x="7085260" y="4150917"/>
              <a:ext cx="1645202" cy="469580"/>
            </a:xfrm>
            <a:prstGeom prst="leftArrow">
              <a:avLst>
                <a:gd name="adj1" fmla="val 100000"/>
                <a:gd name="adj2" fmla="val 31976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HR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35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287908"/>
            <a:ext cx="8640960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7" r:id="rId4" imgW="2543040" imgH="981000" progId="">
                    <p:embed/>
                  </p:oleObj>
                </mc:Choice>
                <mc:Fallback>
                  <p:oleObj r:id="rId4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75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44824"/>
            <a:ext cx="7848872" cy="2549376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160338" y="5032375"/>
          <a:ext cx="86788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方程式" r:id="rId4" imgW="11912600" imgH="596900" progId="Equation.3">
                  <p:embed/>
                </p:oleObj>
              </mc:Choice>
              <mc:Fallback>
                <p:oleObj name="方程式" r:id="rId4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6788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88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84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762000" y="669925"/>
            <a:ext cx="64166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TW" sz="3500" u="sng">
                <a:ea typeface="新細明體" charset="-120"/>
              </a:rPr>
              <a:t>Analyzing results</a:t>
            </a:r>
            <a:br>
              <a:rPr lang="en-US" altLang="zh-TW" sz="3500">
                <a:ea typeface="新細明體" charset="-120"/>
              </a:rPr>
            </a:br>
            <a:endParaRPr lang="en-US" altLang="zh-TW" sz="3500">
              <a:ea typeface="新細明體" charset="-120"/>
            </a:endParaRPr>
          </a:p>
        </p:txBody>
      </p:sp>
      <p:sp>
        <p:nvSpPr>
          <p:cNvPr id="195588" name="Oval 4"/>
          <p:cNvSpPr>
            <a:spLocks noChangeArrowheads="1"/>
          </p:cNvSpPr>
          <p:nvPr/>
        </p:nvSpPr>
        <p:spPr bwMode="auto">
          <a:xfrm>
            <a:off x="7543800" y="1676400"/>
            <a:ext cx="1371600" cy="1447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95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text mining</a:t>
            </a:r>
          </a:p>
          <a:p>
            <a:r>
              <a:rPr lang="en-US" dirty="0"/>
              <a:t>Sources of Text </a:t>
            </a:r>
          </a:p>
          <a:p>
            <a:r>
              <a:rPr lang="en-US" dirty="0"/>
              <a:t>Text Preprocessing</a:t>
            </a:r>
          </a:p>
          <a:p>
            <a:r>
              <a:rPr lang="en-US" dirty="0"/>
              <a:t>Feature Generation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Text Data mining</a:t>
            </a:r>
          </a:p>
          <a:p>
            <a:r>
              <a:rPr lang="en-US" dirty="0"/>
              <a:t>Analyzing Result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Identification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5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6293"/>
              </p:ext>
            </p:extLst>
          </p:nvPr>
        </p:nvGraphicFramePr>
        <p:xfrm>
          <a:off x="1331640" y="4164926"/>
          <a:ext cx="622808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58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 dirty="0"/>
              <a:t>D1: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 and it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/>
              <a:t> from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D2: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on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/>
              <a:t> of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D3: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D4: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D5: "the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from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 as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/>
              <a:t>"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8688"/>
              </p:ext>
            </p:extLst>
          </p:nvPr>
        </p:nvGraphicFramePr>
        <p:xfrm>
          <a:off x="1459089" y="39050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 flipV="1">
            <a:off x="2129852" y="6188705"/>
            <a:ext cx="6114556" cy="440474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197468" y="4246293"/>
            <a:ext cx="6046940" cy="1679646"/>
          </a:xfrm>
          <a:prstGeom prst="rect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82610" y="4008145"/>
            <a:ext cx="50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endParaRPr lang="zh-TW" altLang="en-US" sz="28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16416" y="6165304"/>
            <a:ext cx="61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endParaRPr lang="zh-TW" altLang="en-US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466" y="4020247"/>
            <a:ext cx="1357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</a:p>
          <a:p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" name="橢圓 1"/>
          <p:cNvSpPr/>
          <p:nvPr/>
        </p:nvSpPr>
        <p:spPr>
          <a:xfrm>
            <a:off x="2332763" y="4246293"/>
            <a:ext cx="727069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332763" y="6188705"/>
            <a:ext cx="727069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11951" y="4767535"/>
            <a:ext cx="106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0.0194</a:t>
            </a:r>
            <a:endParaRPr lang="zh-TW" altLang="en-US" sz="24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弧形接點 19"/>
          <p:cNvCxnSpPr>
            <a:stCxn id="2" idx="2"/>
            <a:endCxn id="16" idx="3"/>
          </p:cNvCxnSpPr>
          <p:nvPr/>
        </p:nvCxnSpPr>
        <p:spPr>
          <a:xfrm rot="10800000" flipV="1">
            <a:off x="1278457" y="4413710"/>
            <a:ext cx="1054306" cy="584657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弧形接點 24"/>
          <p:cNvCxnSpPr>
            <a:stCxn id="15" idx="2"/>
            <a:endCxn id="16" idx="2"/>
          </p:cNvCxnSpPr>
          <p:nvPr/>
        </p:nvCxnSpPr>
        <p:spPr>
          <a:xfrm rot="10800000">
            <a:off x="745205" y="5229201"/>
            <a:ext cx="1587559" cy="1173441"/>
          </a:xfrm>
          <a:prstGeom prst="curved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tf-idf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2889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77528"/>
              </p:ext>
            </p:extLst>
          </p:nvPr>
        </p:nvGraphicFramePr>
        <p:xfrm>
          <a:off x="1484494" y="14293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2195736" y="4971789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267744" y="1739516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flipV="1">
            <a:off x="2267744" y="378904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肘形接點 10"/>
          <p:cNvCxnSpPr>
            <a:stCxn id="8" idx="1"/>
            <a:endCxn id="7" idx="1"/>
          </p:cNvCxnSpPr>
          <p:nvPr/>
        </p:nvCxnSpPr>
        <p:spPr>
          <a:xfrm rot="10800000">
            <a:off x="2267744" y="1919536"/>
            <a:ext cx="12700" cy="2049524"/>
          </a:xfrm>
          <a:prstGeom prst="bentConnector3">
            <a:avLst>
              <a:gd name="adj1" fmla="val 7623528"/>
            </a:avLst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77754" y="2400299"/>
            <a:ext cx="50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相乘</a:t>
            </a:r>
          </a:p>
        </p:txBody>
      </p:sp>
      <p:cxnSp>
        <p:nvCxnSpPr>
          <p:cNvPr id="17" name="肘形接點 16"/>
          <p:cNvCxnSpPr>
            <a:stCxn id="14" idx="1"/>
            <a:endCxn id="6" idx="1"/>
          </p:cNvCxnSpPr>
          <p:nvPr/>
        </p:nvCxnSpPr>
        <p:spPr>
          <a:xfrm rot="10800000" flipH="1" flipV="1">
            <a:off x="677754" y="2877353"/>
            <a:ext cx="1517982" cy="2274456"/>
          </a:xfrm>
          <a:prstGeom prst="bentConnector3">
            <a:avLst>
              <a:gd name="adj1" fmla="val -1505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195736" y="1042372"/>
            <a:ext cx="187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339752" y="4181018"/>
            <a:ext cx="151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49360" y="4305290"/>
            <a:ext cx="11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en-US" altLang="zh-TW" sz="2000" dirty="0" err="1">
                <a:solidFill>
                  <a:srgbClr val="006600"/>
                </a:solidFill>
                <a:ea typeface="新細明體" charset="-120"/>
              </a:rPr>
              <a:t>-</a:t>
            </a:r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242633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</a:t>
            </a:r>
            <a:r>
              <a:rPr lang="zh-TW" altLang="en-US" dirty="0"/>
              <a:t>有預設的</a:t>
            </a:r>
            <a:r>
              <a:rPr lang="en-US" altLang="zh-TW" dirty="0" err="1"/>
              <a:t>tf-idf</a:t>
            </a:r>
            <a:r>
              <a:rPr lang="zh-TW" altLang="en-US" dirty="0"/>
              <a:t>公式</a:t>
            </a:r>
            <a:r>
              <a:rPr lang="en-US" altLang="zh-TW" dirty="0"/>
              <a:t>(</a:t>
            </a:r>
            <a:r>
              <a:rPr lang="zh-TW" altLang="en-US" dirty="0"/>
              <a:t>有加權過不太一樣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87680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3333CC"/>
                </a:solidFill>
              </a:rPr>
              <a:t>就是</a:t>
            </a:r>
            <a:r>
              <a:rPr lang="en-US" altLang="zh-TW" sz="3200" dirty="0">
                <a:solidFill>
                  <a:srgbClr val="3333CC"/>
                </a:solidFill>
              </a:rPr>
              <a:t>R</a:t>
            </a:r>
            <a:r>
              <a:rPr lang="zh-TW" altLang="en-US" sz="3200" dirty="0">
                <a:solidFill>
                  <a:srgbClr val="3333CC"/>
                </a:solidFill>
              </a:rPr>
              <a:t>程式碼中的</a:t>
            </a:r>
            <a:r>
              <a:rPr lang="en-US" altLang="zh-TW" sz="3200" dirty="0" err="1">
                <a:solidFill>
                  <a:srgbClr val="3333CC"/>
                </a:solidFill>
              </a:rPr>
              <a:t>DTM_Rtfidf</a:t>
            </a:r>
            <a:r>
              <a:rPr lang="en-US" altLang="zh-TW" sz="3200" dirty="0">
                <a:solidFill>
                  <a:srgbClr val="3333CC"/>
                </a:solidFill>
              </a:rPr>
              <a:t> </a:t>
            </a:r>
            <a:r>
              <a:rPr lang="zh-TW" altLang="en-US" sz="3200" dirty="0">
                <a:solidFill>
                  <a:srgbClr val="3333CC"/>
                </a:solidFill>
              </a:rPr>
              <a:t>變數內容</a:t>
            </a:r>
            <a:endParaRPr lang="en-US" altLang="zh-TW" sz="3200" dirty="0">
              <a:solidFill>
                <a:srgbClr val="3333CC"/>
              </a:solidFill>
            </a:endParaRP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             bark            cat              dog             fell             tree 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0.0000000 0.06438562 0.06438562 0.06438562 0.2643856 0.1473931 0.00000000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0.4643856 0.06438562 0.00000000 0.06438562 0.0000000 0.1473931 0.06438562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0.0000000 0.00000000 0.06438562 0.12877124 0.0000000 0.0000000 0.12877124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0.0000000 0.06438562 0.12877124 0.06438562 0.0000000 0.0000000 0.06438562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0.0000000 0.06438562 0.06438562 0.00000000 0.2643856 0.1473931 0.06438562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41335"/>
              </p:ext>
            </p:extLst>
          </p:nvPr>
        </p:nvGraphicFramePr>
        <p:xfrm>
          <a:off x="2123728" y="4581128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雲朵形圖說文字 5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的預設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tfidf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計算方法的結果與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理論上有差距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827584" y="2982307"/>
            <a:ext cx="1224136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100392" y="5193707"/>
            <a:ext cx="792088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42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myDTM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     bark         cat               dog              fell            tree            ant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1    0.019382 0.01938200 0.01938200 0.079588 0.04436975 0.000000  0.00000000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2    0.019382 0.00000000 0.01938200 0.000000 0.04436975 0.139794  0.01938200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3    0.000000 0.01938200 0.03876401 0.000000 0.00000000 0.000000  0.03876401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4    0.019382 0.03876401 0.01938200 0.000000 0.00000000 0.000000  0.01938200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5    0.019382 0.01938200 0.00000000 0.079588 0.04436975 0.000000  0.01938200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187624" y="2699434"/>
            <a:ext cx="1008112" cy="1521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20312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 flipV="1">
            <a:off x="2987824" y="4955346"/>
            <a:ext cx="1008112" cy="1714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myDTM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是透過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程式寫出來的，其結果跟理論上一樣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6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187624" y="5805264"/>
            <a:ext cx="66294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http://www.oracle.com/newsletters/information-insight/content-management/nov-06/database-approach.html</a:t>
            </a:r>
          </a:p>
        </p:txBody>
      </p:sp>
      <p:sp>
        <p:nvSpPr>
          <p:cNvPr id="18434" name="Title 6"/>
          <p:cNvSpPr>
            <a:spLocks noGrp="1"/>
          </p:cNvSpPr>
          <p:nvPr>
            <p:ph type="title" idx="4294967295"/>
          </p:nvPr>
        </p:nvSpPr>
        <p:spPr>
          <a:xfrm>
            <a:off x="227522" y="419957"/>
            <a:ext cx="7812087" cy="5318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36512" y="1340768"/>
            <a:ext cx="9144000" cy="1587500"/>
          </a:xfrm>
          <a:prstGeom prst="rect">
            <a:avLst/>
          </a:prstGeom>
          <a:noFill/>
          <a:ln/>
        </p:spPr>
        <p:txBody>
          <a:bodyPr lIns="87312" tIns="49212" rIns="87312" bIns="4921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l"/>
              <a:defRPr/>
            </a:pPr>
            <a:r>
              <a:rPr lang="en-US" sz="2400" kern="0" dirty="0">
                <a:latin typeface="Trebuchet MS" pitchFamily="34" charset="0"/>
                <a:cs typeface="+mn-cs"/>
              </a:rPr>
              <a:t>Approximately </a:t>
            </a:r>
            <a:r>
              <a:rPr lang="en-US" sz="2400" b="1" kern="0" dirty="0">
                <a:latin typeface="Trebuchet MS" pitchFamily="34" charset="0"/>
                <a:cs typeface="+mn-cs"/>
              </a:rPr>
              <a:t>90%</a:t>
            </a:r>
            <a:r>
              <a:rPr lang="en-US" sz="2400" kern="0" dirty="0">
                <a:latin typeface="Trebuchet MS" pitchFamily="34" charset="0"/>
                <a:cs typeface="+mn-cs"/>
              </a:rPr>
              <a:t> of the world’s data is held in unstructured formats (source: Oracle Corporation)</a:t>
            </a: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1612900" y="3213100"/>
            <a:ext cx="2197100" cy="2273300"/>
          </a:xfrm>
          <a:prstGeom prst="ellipse">
            <a:avLst/>
          </a:prstGeom>
          <a:solidFill>
            <a:schemeClr val="accent6"/>
          </a:solidFill>
          <a:ln w="317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3600">
              <a:solidFill>
                <a:schemeClr val="bg1"/>
              </a:solidFill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2667000" y="4038600"/>
            <a:ext cx="1143000" cy="3048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2667000" y="3429000"/>
            <a:ext cx="762000" cy="9144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86000" y="5562600"/>
            <a:ext cx="1427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>
                <a:solidFill>
                  <a:schemeClr val="bg1"/>
                </a:solidFill>
                <a:ea typeface="新細明體" charset="-120"/>
              </a:rPr>
              <a:t>90%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419600" y="3200400"/>
            <a:ext cx="3575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Structured</a:t>
            </a:r>
            <a:r>
              <a:rPr lang="en-US" altLang="zh-TW" b="1" dirty="0">
                <a:ea typeface="新細明體" charset="-120"/>
              </a:rPr>
              <a:t> Numerical or Coded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048000" y="37338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a typeface="新細明體" charset="-120"/>
              </a:rPr>
              <a:t>10%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3657600" y="3581400"/>
            <a:ext cx="8382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134678" y="5220190"/>
            <a:ext cx="394073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Unstructured</a:t>
            </a:r>
            <a:r>
              <a:rPr lang="en-US" altLang="zh-TW" b="1" dirty="0">
                <a:ea typeface="新細明體" charset="-120"/>
              </a:rPr>
              <a:t> or Semi-structured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H="1" flipV="1">
            <a:off x="3409001" y="5183060"/>
            <a:ext cx="729996" cy="2081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421233" y="2870841"/>
            <a:ext cx="1583556" cy="917575"/>
          </a:xfrm>
          <a:prstGeom prst="cloudCallout">
            <a:avLst>
              <a:gd name="adj1" fmla="val 58065"/>
              <a:gd name="adj2" fmla="val 11055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b="1" i="1" dirty="0">
                <a:solidFill>
                  <a:srgbClr val="CC0099"/>
                </a:solidFill>
              </a:rPr>
              <a:t>written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003126" y="4342604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rgbClr val="FF99FF"/>
                </a:solidFill>
                <a:ea typeface="新細明體" charset="-120"/>
              </a:rPr>
              <a:t>90%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9" y="3933227"/>
            <a:ext cx="453208" cy="45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58" y="2446851"/>
            <a:ext cx="949763" cy="8227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24" y="2218304"/>
            <a:ext cx="795213" cy="627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625" y="2361029"/>
            <a:ext cx="1531838" cy="8881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9" y="5591677"/>
            <a:ext cx="2342094" cy="12915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279" y="5080071"/>
            <a:ext cx="492788" cy="4140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968" y="3774031"/>
            <a:ext cx="2401359" cy="14687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9075" y="3778277"/>
            <a:ext cx="999845" cy="9998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128" y="3865263"/>
            <a:ext cx="922115" cy="46837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20" y="4776106"/>
            <a:ext cx="663192" cy="43875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5263" y="5515477"/>
            <a:ext cx="852139" cy="4438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676B7DD-AC11-4C04-A817-F83ECEE842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800" y="4278199"/>
            <a:ext cx="590240" cy="45320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D473A96-D512-49F0-847B-CD960EE90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18790">
            <a:off x="3019425" y="6320383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1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範例二</a:t>
            </a:r>
            <a:r>
              <a:rPr lang="en-US" altLang="zh-TW" dirty="0"/>
              <a:t>(Example2)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D1:The sky is 1-blue.</a:t>
            </a:r>
          </a:p>
          <a:p>
            <a:r>
              <a:rPr lang="en-US" altLang="zh-TW" dirty="0"/>
              <a:t>D2:The 2sun is bright today.</a:t>
            </a:r>
          </a:p>
          <a:p>
            <a:r>
              <a:rPr lang="en-US" altLang="zh-TW" dirty="0"/>
              <a:t>D3:The sun in the sky is 3*bright.</a:t>
            </a:r>
          </a:p>
          <a:p>
            <a:r>
              <a:rPr lang="en-US" altLang="zh-TW" dirty="0"/>
              <a:t>D4:We can see the 4/shining sun, the bright sun.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153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範例三</a:t>
            </a:r>
            <a:r>
              <a:rPr lang="en-US" altLang="zh-TW" dirty="0"/>
              <a:t>(Example3)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D1:Data Mining and(&amp;) Social Media 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D2:Social 3Network Analysis.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D3:Data 4-Mining.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D4:Big Data and Data Science.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範例四</a:t>
            </a:r>
            <a:r>
              <a:rPr lang="en-US" altLang="zh-TW" dirty="0"/>
              <a:t>(Example4)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D1:Two for tea and tea for two.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D2:Tea for me and tea for you.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D3:You for me and me for you.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7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352928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6" r:id="rId4" imgW="2543040" imgH="981000" progId="">
                    <p:embed/>
                  </p:oleObj>
                </mc:Choice>
                <mc:Fallback>
                  <p:oleObj r:id="rId4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18922" name="AutoShape 10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85113" y="5589588"/>
            <a:ext cx="1042987" cy="1042987"/>
          </a:xfrm>
          <a:prstGeom prst="actionButtonForwardNex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857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相似度</a:t>
            </a:r>
            <a:r>
              <a:rPr kumimoji="1" lang="en-US" altLang="zh-TW" dirty="0"/>
              <a:t>(Similarity)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204864"/>
            <a:ext cx="7137400" cy="1943100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080586"/>
              </p:ext>
            </p:extLst>
          </p:nvPr>
        </p:nvGraphicFramePr>
        <p:xfrm>
          <a:off x="160338" y="5032375"/>
          <a:ext cx="880415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8" name="方程式" r:id="rId5" imgW="11912600" imgH="596900" progId="Equation.3">
                  <p:embed/>
                </p:oleObj>
              </mc:Choice>
              <mc:Fallback>
                <p:oleObj name="方程式" r:id="rId5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80415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5652120" y="332656"/>
            <a:ext cx="3030538" cy="1163638"/>
            <a:chOff x="1296" y="3024"/>
            <a:chExt cx="1909" cy="733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9" r:id="rId7" imgW="2543040" imgH="981000" progId="">
                    <p:embed/>
                  </p:oleObj>
                </mc:Choice>
                <mc:Fallback>
                  <p:oleObj r:id="rId7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</p:grpSp>
      <p:sp>
        <p:nvSpPr>
          <p:cNvPr id="10" name="橢圓 9"/>
          <p:cNvSpPr/>
          <p:nvPr/>
        </p:nvSpPr>
        <p:spPr>
          <a:xfrm>
            <a:off x="0" y="5866905"/>
            <a:ext cx="864096" cy="514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70744" y="2492896"/>
            <a:ext cx="820935" cy="683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27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29572"/>
              </p:ext>
            </p:extLst>
          </p:nvPr>
        </p:nvGraphicFramePr>
        <p:xfrm>
          <a:off x="971600" y="2420888"/>
          <a:ext cx="729522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雲朵形圖說文字 4"/>
          <p:cNvSpPr/>
          <p:nvPr/>
        </p:nvSpPr>
        <p:spPr>
          <a:xfrm>
            <a:off x="179512" y="4869160"/>
            <a:ext cx="3024336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假如有幾萬篇文章，則欄位會變得太多，實務上有些難處理。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6300192" y="980728"/>
            <a:ext cx="2160240" cy="1198625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有沒有辦法可以縮小這一張表格呢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63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450"/>
            <a:ext cx="9144000" cy="26770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Semantics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雲朵形圖說文字 4"/>
          <p:cNvSpPr/>
          <p:nvPr/>
        </p:nvSpPr>
        <p:spPr>
          <a:xfrm>
            <a:off x="4860032" y="4767549"/>
            <a:ext cx="2952328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奇異值分解法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(singular value decomposition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SVD)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5364088" y="1361301"/>
            <a:ext cx="2700300" cy="111106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想像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dims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是段落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(paragraph)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120803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Keywords Vs. 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9888"/>
              </p:ext>
            </p:extLst>
          </p:nvPr>
        </p:nvGraphicFramePr>
        <p:xfrm>
          <a:off x="1043608" y="2276872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>
          <a:xfrm>
            <a:off x="5220072" y="2636912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97191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63688" y="3319317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084168" y="327037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491880" y="3627549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355976" y="3962384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799270" y="4718782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雲朵形圖說文字 11"/>
          <p:cNvSpPr/>
          <p:nvPr/>
        </p:nvSpPr>
        <p:spPr>
          <a:xfrm>
            <a:off x="4103948" y="5085184"/>
            <a:ext cx="1368152" cy="73057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雲朵形圖說文字 12"/>
          <p:cNvSpPr/>
          <p:nvPr/>
        </p:nvSpPr>
        <p:spPr>
          <a:xfrm>
            <a:off x="985990" y="5581731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雲朵形圖說文字 13"/>
          <p:cNvSpPr/>
          <p:nvPr/>
        </p:nvSpPr>
        <p:spPr>
          <a:xfrm>
            <a:off x="6018263" y="4484756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6300192" y="527155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雲朵形圖說文字 15"/>
          <p:cNvSpPr/>
          <p:nvPr/>
        </p:nvSpPr>
        <p:spPr>
          <a:xfrm>
            <a:off x="2914825" y="6264037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雲朵形圖說文字 16"/>
          <p:cNvSpPr/>
          <p:nvPr/>
        </p:nvSpPr>
        <p:spPr>
          <a:xfrm>
            <a:off x="5472100" y="619448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向右箭號 17"/>
          <p:cNvSpPr/>
          <p:nvPr/>
        </p:nvSpPr>
        <p:spPr>
          <a:xfrm rot="754213">
            <a:off x="2988937" y="4953689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21236745">
            <a:off x="3104543" y="5597865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8841465">
            <a:off x="3993044" y="5943426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8729375">
            <a:off x="5494689" y="4953612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498890">
            <a:off x="5734000" y="5398596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4328491">
            <a:off x="5200419" y="5934309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59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6732240" y="2060848"/>
            <a:ext cx="2222137" cy="157157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</a:rPr>
              <a:t>Find the topics directly. 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4508"/>
              </p:ext>
            </p:extLst>
          </p:nvPr>
        </p:nvGraphicFramePr>
        <p:xfrm>
          <a:off x="559774" y="4461151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4736238" y="482119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536438" y="5156195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279854" y="550359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600334" y="5454650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008046" y="5811828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872142" y="6146663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6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Topics directly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Representing Concept with words require too many features</a:t>
            </a:r>
          </a:p>
          <a:p>
            <a:r>
              <a:rPr lang="en-US"/>
              <a:t>Animals: Dog, Cat, Ant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Action: Fell, watch</a:t>
            </a:r>
          </a:p>
          <a:p>
            <a:r>
              <a:rPr lang="en-US"/>
              <a:t>Plant : Tree</a:t>
            </a:r>
          </a:p>
        </p:txBody>
      </p:sp>
      <p:pic>
        <p:nvPicPr>
          <p:cNvPr id="5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782044"/>
            <a:ext cx="7137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TW" altLang="en-US" dirty="0"/>
              <a:t>過去有這樣的分析，</a:t>
            </a:r>
            <a:r>
              <a:rPr lang="en-US" altLang="zh-TW" dirty="0"/>
              <a:t>Oracle(</a:t>
            </a:r>
            <a:r>
              <a:rPr lang="zh-TW" altLang="en-US" dirty="0"/>
              <a:t>甲骨文</a:t>
            </a:r>
            <a:r>
              <a:rPr lang="en-US" altLang="zh-TW" dirty="0"/>
              <a:t>)</a:t>
            </a:r>
            <a:r>
              <a:rPr lang="zh-TW" altLang="en-US" dirty="0"/>
              <a:t>這些公司在處理的是</a:t>
            </a:r>
            <a:r>
              <a:rPr lang="en-US" altLang="zh-TW" b="1" dirty="0">
                <a:ea typeface="新細明體" charset="-120"/>
              </a:rPr>
              <a:t>Structured Data</a:t>
            </a:r>
            <a:r>
              <a:rPr lang="zh-TW" altLang="en-US" dirty="0"/>
              <a:t>，資料量占比是</a:t>
            </a:r>
            <a:r>
              <a:rPr lang="en-US" altLang="zh-TW" dirty="0"/>
              <a:t>10%</a:t>
            </a:r>
            <a:r>
              <a:rPr lang="zh-TW" altLang="en-US" dirty="0"/>
              <a:t>，這樣的資料量與公司市值的關係比例為何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Text mining</a:t>
            </a:r>
            <a:r>
              <a:rPr lang="zh-TW" altLang="en-US" dirty="0"/>
              <a:t>不只在學理上有趣，在經濟上面也是一個很有機會的領域。</a:t>
            </a:r>
            <a:endParaRPr lang="en-US" altLang="zh-TW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66486"/>
              </p:ext>
            </p:extLst>
          </p:nvPr>
        </p:nvGraphicFramePr>
        <p:xfrm>
          <a:off x="4460378" y="2670448"/>
          <a:ext cx="4360095" cy="306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圖表" r:id="rId3" imgW="8458252" imgH="4953055" progId="MSGraph.Chart.8">
                  <p:embed followColorScheme="full"/>
                </p:oleObj>
              </mc:Choice>
              <mc:Fallback>
                <p:oleObj name="圖表" r:id="rId3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378" y="2670448"/>
                        <a:ext cx="4360095" cy="3062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068960"/>
            <a:ext cx="381642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A2A4707-5E8A-4187-9036-1381754275A8}"/>
              </a:ext>
            </a:extLst>
          </p:cNvPr>
          <p:cNvSpPr txBox="1"/>
          <p:nvPr/>
        </p:nvSpPr>
        <p:spPr>
          <a:xfrm>
            <a:off x="7377485" y="5445224"/>
            <a:ext cx="1766838" cy="461665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 </a:t>
            </a:r>
            <a:endParaRPr lang="en-US" altLang="zh-TW" sz="1200" b="1" i="1" dirty="0">
              <a:solidFill>
                <a:srgbClr val="CC0099"/>
              </a:solidFill>
            </a:endParaRPr>
          </a:p>
          <a:p>
            <a:pPr algn="ctr"/>
            <a:r>
              <a:rPr lang="zh-TW" altLang="en-US" sz="1200" b="1" i="1" dirty="0">
                <a:solidFill>
                  <a:srgbClr val="CC0099"/>
                </a:solidFill>
              </a:rPr>
              <a:t>市場資本</a:t>
            </a:r>
          </a:p>
        </p:txBody>
      </p:sp>
    </p:spTree>
    <p:extLst>
      <p:ext uri="{BB962C8B-B14F-4D97-AF65-F5344CB8AC3E}">
        <p14:creationId xmlns:p14="http://schemas.microsoft.com/office/powerpoint/2010/main" val="96481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document is related to only limited number of topics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很少有人寫一篇文章會包含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topics</a:t>
            </a:r>
            <a:r>
              <a:rPr lang="zh-TW" altLang="en-US" dirty="0"/>
              <a:t>，所以正常人文章沒以幾個</a:t>
            </a:r>
            <a:r>
              <a:rPr lang="en-US" altLang="zh-TW" dirty="0"/>
              <a:t>topics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a topic, a word is chosen from a limited number of vocabularies  in a topic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大部分的人會先決定大部分的人會先決定</a:t>
            </a:r>
            <a:r>
              <a:rPr lang="en-US" altLang="zh-TW" dirty="0"/>
              <a:t>topic</a:t>
            </a:r>
            <a:r>
              <a:rPr lang="zh-TW" altLang="en-US" dirty="0"/>
              <a:t>然後才開始寫，譬如</a:t>
            </a:r>
            <a:r>
              <a:rPr lang="en-US" altLang="zh-TW" dirty="0"/>
              <a:t>topic</a:t>
            </a:r>
            <a:r>
              <a:rPr lang="zh-TW" altLang="en-US" dirty="0"/>
              <a:t>為環保</a:t>
            </a:r>
            <a:r>
              <a:rPr lang="en-US" altLang="zh-TW" dirty="0"/>
              <a:t>Environmental protection</a:t>
            </a:r>
            <a:r>
              <a:rPr lang="zh-TW" altLang="en-US" dirty="0"/>
              <a:t>，接著所使用的字會環繞著這個</a:t>
            </a:r>
            <a:r>
              <a:rPr lang="en-US" altLang="zh-TW" dirty="0"/>
              <a:t>topic</a:t>
            </a:r>
            <a:r>
              <a:rPr lang="zh-TW" altLang="en-US" dirty="0"/>
              <a:t>有關的字，不會超出。</a:t>
            </a:r>
            <a:r>
              <a:rPr lang="en-US" dirty="0"/>
              <a:t>)</a:t>
            </a:r>
          </a:p>
          <a:p>
            <a:r>
              <a:rPr lang="en-US" dirty="0"/>
              <a:t>When  writing a document, the author thinks of topics before writing a word. When the topic is decided, a vocabulary is then picked</a:t>
            </a:r>
          </a:p>
        </p:txBody>
      </p:sp>
      <p:sp>
        <p:nvSpPr>
          <p:cNvPr id="6" name="雲朵形圖說文字 5"/>
          <p:cNvSpPr/>
          <p:nvPr/>
        </p:nvSpPr>
        <p:spPr>
          <a:xfrm>
            <a:off x="5436096" y="-11372"/>
            <a:ext cx="2952328" cy="156816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另外有一群學者認為我們不要再找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5076056" y="5589240"/>
            <a:ext cx="3096344" cy="1080120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有沒有辦法直接去計算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呢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128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700808"/>
            <a:ext cx="7023100" cy="44967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66130"/>
          </a:xfrm>
        </p:spPr>
        <p:txBody>
          <a:bodyPr>
            <a:normAutofit/>
          </a:bodyPr>
          <a:lstStyle/>
          <a:p>
            <a:r>
              <a:rPr lang="en-US"/>
              <a:t>Detect Topics directly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雲朵形圖說文字 5"/>
          <p:cNvSpPr/>
          <p:nvPr/>
        </p:nvSpPr>
        <p:spPr>
          <a:xfrm>
            <a:off x="6444208" y="188640"/>
            <a:ext cx="2425080" cy="129614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邏輯上已經整理好兩個主題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two 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 descr="「汙染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2" y="1916832"/>
            <a:ext cx="180020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「汙染卡通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4" y="3140968"/>
            <a:ext cx="983342" cy="10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「企業組織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" y="1028396"/>
            <a:ext cx="1856656" cy="13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「企業組織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4" y="2608580"/>
            <a:ext cx="1564932" cy="1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雲朵形圖說文字 10"/>
          <p:cNvSpPr/>
          <p:nvPr/>
        </p:nvSpPr>
        <p:spPr>
          <a:xfrm>
            <a:off x="2339752" y="5877272"/>
            <a:ext cx="1656184" cy="83671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成立一個委員會來處理汙染</a:t>
            </a:r>
          </a:p>
        </p:txBody>
      </p:sp>
    </p:spTree>
    <p:extLst>
      <p:ext uri="{BB962C8B-B14F-4D97-AF65-F5344CB8AC3E}">
        <p14:creationId xmlns:p14="http://schemas.microsoft.com/office/powerpoint/2010/main" val="400268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However, we don’t know what are the topics and the exact distribution of documents to topics and topics to words</a:t>
            </a:r>
          </a:p>
        </p:txBody>
      </p:sp>
      <p:pic>
        <p:nvPicPr>
          <p:cNvPr id="23554" name="Picture 2" descr="「驚訝表情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24944"/>
            <a:ext cx="443655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24944"/>
            <a:ext cx="3112537" cy="1992914"/>
          </a:xfrm>
          <a:prstGeom prst="rect">
            <a:avLst/>
          </a:prstGeom>
        </p:spPr>
      </p:pic>
      <p:sp>
        <p:nvSpPr>
          <p:cNvPr id="4" name="AutoShape 6" descr="「X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0" y="2790814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7868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5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guess…guess…guess…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you find a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“lead” </a:t>
            </a:r>
            <a:r>
              <a:rPr lang="en-US" dirty="0"/>
              <a:t>in a document, how do you guess the topic?</a:t>
            </a:r>
          </a:p>
          <a:p>
            <a:pPr lvl="1"/>
            <a:r>
              <a:rPr lang="en-US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Poisonous</a:t>
            </a:r>
            <a:r>
              <a:rPr lang="en-US" dirty="0"/>
              <a:t> </a:t>
            </a:r>
          </a:p>
          <a:p>
            <a:r>
              <a:rPr lang="en-US" dirty="0"/>
              <a:t>How often does lead related to organizations in other occurrence </a:t>
            </a:r>
          </a:p>
          <a:p>
            <a:r>
              <a:rPr lang="en-US" dirty="0"/>
              <a:t>How common is topic organization in the rest of the document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6" y="4869160"/>
            <a:ext cx="7594600" cy="1816472"/>
          </a:xfrm>
          <a:prstGeom prst="rect">
            <a:avLst/>
          </a:prstGeom>
        </p:spPr>
      </p:pic>
      <p:pic>
        <p:nvPicPr>
          <p:cNvPr id="5" name="Picture 2" descr="「驚訝表情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04864"/>
            <a:ext cx="1196196" cy="7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朵形圖說文字 5"/>
          <p:cNvSpPr/>
          <p:nvPr/>
        </p:nvSpPr>
        <p:spPr>
          <a:xfrm>
            <a:off x="5580112" y="0"/>
            <a:ext cx="3563888" cy="148478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point: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回頭推算有哪些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，而那些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包含那些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556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至少一千篇文章，則判讀會比較準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3568" y="1916832"/>
            <a:ext cx="7772400" cy="4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7772400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9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08150"/>
            <a:ext cx="8788400" cy="3441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6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LDA(Latent </a:t>
            </a:r>
            <a:r>
              <a:rPr lang="en-US" dirty="0" err="1"/>
              <a:t>Dirichlet</a:t>
            </a:r>
            <a:r>
              <a:rPr lang="en-US" dirty="0"/>
              <a:t> Allocation)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4871" y="1844824"/>
            <a:ext cx="7772400" cy="1534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379501"/>
            <a:ext cx="5760640" cy="20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16832"/>
            <a:ext cx="6984776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933056"/>
            <a:ext cx="7594600" cy="1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TF-IDF is the most commonly utilized method to identify keywords.</a:t>
            </a:r>
          </a:p>
          <a:p>
            <a:r>
              <a:rPr lang="en-US"/>
              <a:t>To reduce the number of Keywords, Topic models are popular</a:t>
            </a:r>
          </a:p>
          <a:p>
            <a:r>
              <a:rPr lang="en-US"/>
              <a:t>Among all the topic models, LSA and LDA are the most popular</a:t>
            </a:r>
          </a:p>
          <a:p>
            <a:r>
              <a:rPr lang="en-US"/>
              <a:t>Chinese language posts new challenge to text mining due to its word ambiguity and grammar. </a:t>
            </a:r>
          </a:p>
        </p:txBody>
      </p:sp>
    </p:spTree>
    <p:extLst>
      <p:ext uri="{BB962C8B-B14F-4D97-AF65-F5344CB8AC3E}">
        <p14:creationId xmlns:p14="http://schemas.microsoft.com/office/powerpoint/2010/main" val="235076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448" y="6542464"/>
            <a:ext cx="4876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www.stanford.edu/class/cs276b/handouts/lecture10.ppt</a:t>
            </a:r>
          </a:p>
          <a:p>
            <a:endParaRPr lang="en-US" altLang="en-US"/>
          </a:p>
        </p:txBody>
      </p:sp>
      <p:sp>
        <p:nvSpPr>
          <p:cNvPr id="1027" name="Title 1"/>
          <p:cNvSpPr>
            <a:spLocks noGrp="1"/>
          </p:cNvSpPr>
          <p:nvPr>
            <p:ph type="title" idx="4294967295"/>
          </p:nvPr>
        </p:nvSpPr>
        <p:spPr>
          <a:xfrm>
            <a:off x="1331913" y="215900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>
                <a:ea typeface="新細明體" charset="-120"/>
              </a:rPr>
              <a:t>Business Opportunity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544428"/>
              </p:ext>
            </p:extLst>
          </p:nvPr>
        </p:nvGraphicFramePr>
        <p:xfrm>
          <a:off x="251520" y="1490072"/>
          <a:ext cx="8278688" cy="51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0" name="圖表" r:id="rId3" imgW="8458252" imgH="4953055" progId="MSGraph.Chart.8">
                  <p:embed followColorScheme="full"/>
                </p:oleObj>
              </mc:Choice>
              <mc:Fallback>
                <p:oleObj name="圖表" r:id="rId3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90072"/>
                        <a:ext cx="8278688" cy="51955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9448" y="6476444"/>
            <a:ext cx="108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資料量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09728" y="6476444"/>
            <a:ext cx="12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公司市值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452484" y="932024"/>
            <a:ext cx="1944216" cy="848059"/>
          </a:xfrm>
          <a:prstGeom prst="cloudCallout">
            <a:avLst>
              <a:gd name="adj1" fmla="val -15010"/>
              <a:gd name="adj2" fmla="val 7548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zh-TW" altLang="en-US" sz="1400" b="1" i="1" dirty="0">
                <a:solidFill>
                  <a:srgbClr val="CC0099"/>
                </a:solidFill>
              </a:rPr>
              <a:t>美國新創公司的機會與方向</a:t>
            </a:r>
            <a:endParaRPr lang="de-DE" sz="1400" b="1" i="1" dirty="0">
              <a:solidFill>
                <a:srgbClr val="CC0099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569768" y="1222034"/>
            <a:ext cx="0" cy="4625502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705672" y="692696"/>
            <a:ext cx="281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右邊長條圖的</a:t>
            </a:r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倍高</a:t>
            </a:r>
          </a:p>
        </p:txBody>
      </p:sp>
      <p:pic>
        <p:nvPicPr>
          <p:cNvPr id="10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4" y="83312"/>
            <a:ext cx="2010268" cy="11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 1 1"/>
          <p:cNvSpPr/>
          <p:nvPr/>
        </p:nvSpPr>
        <p:spPr>
          <a:xfrm>
            <a:off x="6946217" y="5149893"/>
            <a:ext cx="1914102" cy="936104"/>
          </a:xfrm>
          <a:prstGeom prst="irregularSeal1">
            <a:avLst/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/>
              <a:t>Well-developed</a:t>
            </a:r>
            <a:endParaRPr lang="zh-TW" altLang="en-US" sz="1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DBDEF6-A235-4AC9-88EB-0F7AB11826D1}"/>
              </a:ext>
            </a:extLst>
          </p:cNvPr>
          <p:cNvSpPr txBox="1"/>
          <p:nvPr/>
        </p:nvSpPr>
        <p:spPr>
          <a:xfrm>
            <a:off x="5682829" y="6427135"/>
            <a:ext cx="1766838" cy="276999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93812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89 -0.00393 C -0.14149 -0.00671 -0.17135 -0.01619 -0.20208 -0.02451 C -0.21197 -0.03307 -0.21354 -0.03423 -0.22517 -0.03677 C -0.2368 -0.04648 -0.25173 -0.05065 -0.26527 -0.05319 C -0.27951 -0.05897 -0.29531 -0.0599 -0.30989 -0.06128 C -0.31336 -0.0629 -0.31753 -0.06267 -0.32065 -0.06545 C -0.32222 -0.06683 -0.32239 -0.06984 -0.32361 -0.07146 C -0.325 -0.07331 -0.32673 -0.07424 -0.32829 -0.07562 C -0.33038 -0.08372 -0.33472 -0.08672 -0.3375 -0.09412 C -0.34062 -0.10222 -0.34288 -0.11078 -0.3467 -0.11864 C -0.34739 -0.15102 -0.34479 -0.19033 -0.35295 -0.22317 C -0.35434 -0.23612 -0.35659 -0.24722 -0.35902 -0.26017 C -0.35954 -0.26295 -0.36006 -0.26549 -0.36059 -0.26827 C -0.36111 -0.27104 -0.36215 -0.27636 -0.36215 -0.27636 C -0.36336 -0.29024 -0.36527 -0.3018 -0.36684 -0.31545 C -0.36562 -0.3395 -0.36649 -0.34921 -0.35746 -0.36656 C -0.35486 -0.37812 -0.34861 -0.38737 -0.34375 -0.39732 C -0.33993 -0.40495 -0.33836 -0.43154 -0.3375 -0.44033 C -0.33663 -0.47202 -0.33506 -0.49977 -0.33298 -0.53053 C -0.3342 -0.56059 -0.33784 -0.5821 -0.34218 -0.61054 C -0.34357 -0.62812 -0.34531 -0.65263 -0.35295 -0.6679 C -0.35677 -0.68756 -0.35538 -0.67877 -0.35746 -0.69449 C -0.3559 -0.72942 -0.35607 -0.71646 -0.35607 -0.73358 " pathEditMode="relative" ptsTypes="ffffffffffffffffffffff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362200"/>
            <a:ext cx="8064896" cy="220027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From ZERO TO HERO IN R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~Go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Fighting~</a:t>
            </a:r>
            <a:endParaRPr lang="zh-TW" altLang="en-US" sz="2800" b="1" dirty="0">
              <a:solidFill>
                <a:srgbClr val="92D050"/>
              </a:solidFill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13" y="0"/>
            <a:ext cx="3048000" cy="2867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1" y="1844824"/>
            <a:ext cx="1656184" cy="10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586226" y="692696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Sample Business Applications</a:t>
            </a:r>
            <a:endParaRPr lang="en-US" altLang="zh-TW" sz="2800" u="sng" dirty="0">
              <a:ea typeface="新細明體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524000"/>
            <a:ext cx="77068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Decision Support in CRM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What are the customers’ typical complaints?(</a:t>
            </a:r>
            <a:r>
              <a:rPr lang="zh-TW" altLang="en-US" sz="2000" dirty="0">
                <a:latin typeface="Trebuchet MS" pitchFamily="34" charset="0"/>
              </a:rPr>
              <a:t>客戶抱怨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zh-TW" altLang="en-US" sz="2000" dirty="0">
                <a:latin typeface="Trebuchet MS" pitchFamily="34" charset="0"/>
              </a:rPr>
              <a:t> </a:t>
            </a:r>
            <a:r>
              <a:rPr lang="en-US" sz="2000" dirty="0">
                <a:latin typeface="Trebuchet MS" pitchFamily="34" charset="0"/>
              </a:rPr>
              <a:t>Personalization in ecommerce</a:t>
            </a:r>
          </a:p>
          <a:p>
            <a:pPr marL="914400" lvl="3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Line/FB/Website message or comment</a:t>
            </a:r>
            <a:endParaRPr lang="en-US" sz="2000" dirty="0">
              <a:latin typeface="Trebuchet MS" pitchFamily="34" charset="0"/>
            </a:endParaRPr>
          </a:p>
          <a:p>
            <a:pPr marL="45720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Suggest products that fit a user’s interest profile</a:t>
            </a:r>
          </a:p>
          <a:p>
            <a:pPr marL="457200" lvl="4" eaLnBrk="1" hangingPunct="1">
              <a:defRPr/>
            </a:pPr>
            <a:r>
              <a:rPr lang="en-US" sz="2000" dirty="0">
                <a:latin typeface="Trebuchet MS" pitchFamily="34" charset="0"/>
              </a:rPr>
              <a:t>  (based on personality information)</a:t>
            </a:r>
          </a:p>
          <a:p>
            <a:pPr marL="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Industry</a:t>
            </a:r>
          </a:p>
          <a:p>
            <a:pPr marL="45720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Identifying competitors’ web pages(</a:t>
            </a:r>
            <a:r>
              <a:rPr lang="zh-TW" altLang="en-US" sz="2000" dirty="0">
                <a:latin typeface="Trebuchet MS" pitchFamily="34" charset="0"/>
              </a:rPr>
              <a:t>全球競爭對手網頁資訊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5">
              <a:defRPr/>
            </a:pPr>
            <a:r>
              <a:rPr lang="en-US" sz="2000" dirty="0">
                <a:latin typeface="Trebuchet MS" pitchFamily="34" charset="0"/>
              </a:rPr>
              <a:t>    - e.g. competing products and their prices</a:t>
            </a:r>
          </a:p>
          <a:p>
            <a:pPr marL="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Job seeking</a:t>
            </a:r>
          </a:p>
          <a:p>
            <a:pPr marL="45720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 parameters in searching for jobs</a:t>
            </a:r>
          </a:p>
          <a:p>
            <a:pPr marL="914400" lvl="7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104 or 1111, how to write the resume or CV?</a:t>
            </a:r>
            <a:endParaRPr lang="en-US" sz="2000" dirty="0">
              <a:latin typeface="Trebuchet MS" pitchFamily="34" charset="0"/>
            </a:endParaRPr>
          </a:p>
          <a:p>
            <a:pPr marL="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Marketing</a:t>
            </a:r>
          </a:p>
          <a:p>
            <a:pPr marL="457200" lvl="7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Discover potential buyers according to a user’s text         </a:t>
            </a:r>
          </a:p>
          <a:p>
            <a:pPr marL="457200" lvl="7">
              <a:defRPr/>
            </a:pPr>
            <a:r>
              <a:rPr lang="en-US" sz="2000" dirty="0">
                <a:latin typeface="Trebuchet MS" pitchFamily="34" charset="0"/>
              </a:rPr>
              <a:t>  based profile(e.g. 2 years </a:t>
            </a:r>
            <a:r>
              <a:rPr lang="en-US" sz="2000" dirty="0" err="1">
                <a:latin typeface="Trebuchet MS" pitchFamily="34" charset="0"/>
              </a:rPr>
              <a:t>later</a:t>
            </a:r>
            <a:r>
              <a:rPr lang="en-US" sz="2000" dirty="0" err="1">
                <a:latin typeface="Trebuchet MS" pitchFamily="34" charset="0"/>
                <a:sym typeface="Wingdings" pitchFamily="2" charset="2"/>
              </a:rPr>
              <a:t></a:t>
            </a:r>
            <a:r>
              <a:rPr lang="en-US" sz="2000" dirty="0" err="1">
                <a:latin typeface="Trebuchet MS" pitchFamily="34" charset="0"/>
              </a:rPr>
              <a:t>new</a:t>
            </a:r>
            <a:r>
              <a:rPr lang="en-US" sz="2000" dirty="0">
                <a:latin typeface="Trebuchet MS" pitchFamily="34" charset="0"/>
              </a:rPr>
              <a:t> iPhone)</a:t>
            </a:r>
          </a:p>
          <a:p>
            <a:pPr marL="457200" lvl="4" eaLnBrk="1" hangingPunct="1">
              <a:defRPr/>
            </a:pPr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3409" y="1293167"/>
            <a:ext cx="4970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豐田暴衝害命 </a:t>
            </a:r>
            <a:r>
              <a:rPr lang="en-US" altLang="zh-TW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367</a:t>
            </a:r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億和解</a:t>
            </a:r>
            <a:endParaRPr lang="en-US" altLang="zh-TW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dirty="0">
                <a:hlinkClick r:id="rId2"/>
              </a:rPr>
              <a:t>https://tw.news.appledaily.com/international/daily/20140321/35714931/</a:t>
            </a:r>
            <a:endParaRPr lang="zh-TW" altLang="en-US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「line facebook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9" y="2372973"/>
            <a:ext cx="902110" cy="5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「網站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00392" y="2644894"/>
            <a:ext cx="726645" cy="2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flickr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23" y="3173825"/>
            <a:ext cx="953269" cy="51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5534721" y="7936"/>
            <a:ext cx="3224803" cy="1329673"/>
          </a:xfrm>
          <a:prstGeom prst="cloudCallout">
            <a:avLst>
              <a:gd name="adj1" fmla="val 35250"/>
              <a:gd name="adj2" fmla="val 30835"/>
            </a:avLst>
          </a:prstGeom>
          <a:solidFill>
            <a:srgbClr val="99FF66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sz="1600" b="1" i="1" dirty="0">
                <a:solidFill>
                  <a:srgbClr val="990099"/>
                </a:solidFill>
              </a:rPr>
              <a:t>written</a:t>
            </a:r>
            <a:r>
              <a:rPr lang="zh-TW" altLang="en-US" sz="1600" b="1" i="1" dirty="0">
                <a:solidFill>
                  <a:srgbClr val="990099"/>
                </a:solidFill>
              </a:rPr>
              <a:t> </a:t>
            </a:r>
            <a:r>
              <a:rPr lang="en-US" sz="1600" b="1" i="1" dirty="0">
                <a:solidFill>
                  <a:srgbClr val="990099"/>
                </a:solidFill>
              </a:rPr>
              <a:t>documents</a:t>
            </a:r>
            <a:r>
              <a:rPr lang="zh-TW" altLang="en-US" sz="1600" b="1" i="1" dirty="0">
                <a:solidFill>
                  <a:srgbClr val="3333CC"/>
                </a:solidFill>
              </a:rPr>
              <a:t>有些時候會很忠實地表達您真正的想法</a:t>
            </a:r>
            <a:r>
              <a:rPr lang="en-US" altLang="zh-TW" sz="1600" b="1" i="1" dirty="0">
                <a:solidFill>
                  <a:srgbClr val="C00000"/>
                </a:solidFill>
              </a:rPr>
              <a:t>real opinion</a:t>
            </a:r>
            <a:endParaRPr lang="de-DE" sz="1600" b="1" i="1" dirty="0">
              <a:solidFill>
                <a:srgbClr val="C00000"/>
              </a:solidFill>
            </a:endParaRPr>
          </a:p>
        </p:txBody>
      </p:sp>
      <p:sp>
        <p:nvSpPr>
          <p:cNvPr id="6" name="AutoShape 9" descr="「1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57" y="4210219"/>
            <a:ext cx="1370459" cy="6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87" y="4662018"/>
            <a:ext cx="999437" cy="3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5" y="6064352"/>
            <a:ext cx="968038" cy="6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48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33906</TotalTime>
  <Words>5274</Words>
  <Application>Microsoft Office PowerPoint</Application>
  <PresentationFormat>如螢幕大小 (4:3)</PresentationFormat>
  <Paragraphs>1339</Paragraphs>
  <Slides>80</Slides>
  <Notes>18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80</vt:i4>
      </vt:variant>
    </vt:vector>
  </HeadingPairs>
  <TitlesOfParts>
    <vt:vector size="101" baseType="lpstr">
      <vt:lpstr>EconSansOS</vt:lpstr>
      <vt:lpstr>Monotype Sorts</vt:lpstr>
      <vt:lpstr>New York</vt:lpstr>
      <vt:lpstr>Orange LET</vt:lpstr>
      <vt:lpstr>微軟正黑體</vt:lpstr>
      <vt:lpstr>新細明體</vt:lpstr>
      <vt:lpstr>Arial</vt:lpstr>
      <vt:lpstr>Arial</vt:lpstr>
      <vt:lpstr>Arial Black</vt:lpstr>
      <vt:lpstr>Arial Rounded MT Bold</vt:lpstr>
      <vt:lpstr>Calibri</vt:lpstr>
      <vt:lpstr>Cambria Math</vt:lpstr>
      <vt:lpstr>Georgia</vt:lpstr>
      <vt:lpstr>Helvetica</vt:lpstr>
      <vt:lpstr>Times New Roman</vt:lpstr>
      <vt:lpstr>Trebuchet MS</vt:lpstr>
      <vt:lpstr>Wingdings</vt:lpstr>
      <vt:lpstr>清晰度</vt:lpstr>
      <vt:lpstr>圖表</vt:lpstr>
      <vt:lpstr>文件</vt:lpstr>
      <vt:lpstr>方程式</vt:lpstr>
      <vt:lpstr>Introduction to                        Text Mining </vt:lpstr>
      <vt:lpstr>2022年3月TIOBE指數公布：Python榜首穩坐</vt:lpstr>
      <vt:lpstr>PowerPoint 簡報</vt:lpstr>
      <vt:lpstr>PowerPoint 簡報</vt:lpstr>
      <vt:lpstr>PowerPoint 簡報</vt:lpstr>
      <vt:lpstr>Motivation for Text Mining</vt:lpstr>
      <vt:lpstr>Motivation for Text Mining</vt:lpstr>
      <vt:lpstr>Business Opportunity</vt:lpstr>
      <vt:lpstr>Sample Business Applications</vt:lpstr>
      <vt:lpstr>What is text mining?</vt:lpstr>
      <vt:lpstr>PowerPoint 簡報</vt:lpstr>
      <vt:lpstr>PowerPoint 簡報</vt:lpstr>
      <vt:lpstr>Positive  Vs. Negative </vt:lpstr>
      <vt:lpstr>Method</vt:lpstr>
      <vt:lpstr>The goal: text representation</vt:lpstr>
      <vt:lpstr>Text mining process</vt:lpstr>
      <vt:lpstr>PowerPoint 簡報</vt:lpstr>
      <vt:lpstr>PowerPoint 簡報</vt:lpstr>
      <vt:lpstr> Document Collection</vt:lpstr>
      <vt:lpstr>Text Resources</vt:lpstr>
      <vt:lpstr>網路爬蟲(Web crawler)</vt:lpstr>
      <vt:lpstr>Practice 1</vt:lpstr>
      <vt:lpstr>PowerPoint 簡報</vt:lpstr>
      <vt:lpstr>PowerPoint 簡報</vt:lpstr>
      <vt:lpstr>Stop Words (停用字)</vt:lpstr>
      <vt:lpstr>Stemming(詞幹化) </vt:lpstr>
      <vt:lpstr>PowerPoint 簡報</vt:lpstr>
      <vt:lpstr>Noise </vt:lpstr>
      <vt:lpstr>Chinese Word segmentation </vt:lpstr>
      <vt:lpstr>Practice 2</vt:lpstr>
      <vt:lpstr>PowerPoint 簡報</vt:lpstr>
      <vt:lpstr>Feature Generation: Bag of words(詞袋理論)</vt:lpstr>
      <vt:lpstr>An example</vt:lpstr>
      <vt:lpstr>An example</vt:lpstr>
      <vt:lpstr>An example</vt:lpstr>
      <vt:lpstr>PowerPoint 簡報</vt:lpstr>
      <vt:lpstr>An example</vt:lpstr>
      <vt:lpstr>An example</vt:lpstr>
      <vt:lpstr>An example</vt:lpstr>
      <vt:lpstr>An example</vt:lpstr>
      <vt:lpstr>An example</vt:lpstr>
      <vt:lpstr>PowerPoint 簡報</vt:lpstr>
      <vt:lpstr>Feature selection</vt:lpstr>
      <vt:lpstr>Assigning Weights</vt:lpstr>
      <vt:lpstr>Computing tf-idf -- An Example</vt:lpstr>
      <vt:lpstr>PowerPoint 簡報</vt:lpstr>
      <vt:lpstr>TF* IDF</vt:lpstr>
      <vt:lpstr>Practice 3</vt:lpstr>
      <vt:lpstr>PowerPoint 簡報</vt:lpstr>
      <vt:lpstr>Computing Similarity Among Documents</vt:lpstr>
      <vt:lpstr>PowerPoint 簡報</vt:lpstr>
      <vt:lpstr>Practice 4</vt:lpstr>
      <vt:lpstr>PowerPoint 簡報</vt:lpstr>
      <vt:lpstr>Outline</vt:lpstr>
      <vt:lpstr>範例一(Example1)</vt:lpstr>
      <vt:lpstr>範例一(Example1)</vt:lpstr>
      <vt:lpstr>tf-idf</vt:lpstr>
      <vt:lpstr>R有預設的tf-idf公式(有加權過不太一樣)</vt:lpstr>
      <vt:lpstr>範例一(Example1)</vt:lpstr>
      <vt:lpstr>範例二(Example2)</vt:lpstr>
      <vt:lpstr>範例三(Example3)</vt:lpstr>
      <vt:lpstr>範例四(Example4)</vt:lpstr>
      <vt:lpstr>Computing Similarity Among Documents</vt:lpstr>
      <vt:lpstr>相似度(Similarity)</vt:lpstr>
      <vt:lpstr>PowerPoint 簡報</vt:lpstr>
      <vt:lpstr>Latent Semantics Analysis</vt:lpstr>
      <vt:lpstr>Keywords Vs. Topic</vt:lpstr>
      <vt:lpstr>範例一(Example1)</vt:lpstr>
      <vt:lpstr>Selecting Topics directly </vt:lpstr>
      <vt:lpstr>Assumption</vt:lpstr>
      <vt:lpstr>Detect Topics directly</vt:lpstr>
      <vt:lpstr>PowerPoint 簡報</vt:lpstr>
      <vt:lpstr>guess…guess…guess…</vt:lpstr>
      <vt:lpstr>至少一千篇文章，則判讀會比較準</vt:lpstr>
      <vt:lpstr>PowerPoint 簡報</vt:lpstr>
      <vt:lpstr>Topic Model</vt:lpstr>
      <vt:lpstr>LDA(Latent Dirichlet Allocation)</vt:lpstr>
      <vt:lpstr>PowerPoint 簡報</vt:lpstr>
      <vt:lpstr>Conclusion</vt:lpstr>
      <vt:lpstr>From ZERO TO HERO IN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SPSS 教學</dc:title>
  <dc:creator>chilo</dc:creator>
  <cp:lastModifiedBy>鍾震耀</cp:lastModifiedBy>
  <cp:revision>1006</cp:revision>
  <dcterms:created xsi:type="dcterms:W3CDTF">2014-11-07T00:17:44Z</dcterms:created>
  <dcterms:modified xsi:type="dcterms:W3CDTF">2022-10-30T17:23:29Z</dcterms:modified>
</cp:coreProperties>
</file>